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3" r:id="rId2"/>
  </p:sldMasterIdLst>
  <p:notesMasterIdLst>
    <p:notesMasterId r:id="rId100"/>
  </p:notesMasterIdLst>
  <p:sldIdLst>
    <p:sldId id="256" r:id="rId3"/>
    <p:sldId id="257" r:id="rId4"/>
    <p:sldId id="416" r:id="rId5"/>
    <p:sldId id="415" r:id="rId6"/>
    <p:sldId id="41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436" r:id="rId18"/>
    <p:sldId id="433" r:id="rId19"/>
    <p:sldId id="268" r:id="rId20"/>
    <p:sldId id="381" r:id="rId21"/>
    <p:sldId id="432" r:id="rId22"/>
    <p:sldId id="382" r:id="rId23"/>
    <p:sldId id="383" r:id="rId24"/>
    <p:sldId id="384" r:id="rId25"/>
    <p:sldId id="385" r:id="rId26"/>
    <p:sldId id="394" r:id="rId27"/>
    <p:sldId id="269" r:id="rId28"/>
    <p:sldId id="270" r:id="rId29"/>
    <p:sldId id="272" r:id="rId30"/>
    <p:sldId id="273" r:id="rId31"/>
    <p:sldId id="274" r:id="rId32"/>
    <p:sldId id="276" r:id="rId33"/>
    <p:sldId id="435" r:id="rId34"/>
    <p:sldId id="373" r:id="rId35"/>
    <p:sldId id="434" r:id="rId36"/>
    <p:sldId id="374" r:id="rId37"/>
    <p:sldId id="302" r:id="rId38"/>
    <p:sldId id="303" r:id="rId39"/>
    <p:sldId id="387" r:id="rId40"/>
    <p:sldId id="388" r:id="rId41"/>
    <p:sldId id="389" r:id="rId42"/>
    <p:sldId id="401" r:id="rId43"/>
    <p:sldId id="402" r:id="rId44"/>
    <p:sldId id="403" r:id="rId45"/>
    <p:sldId id="404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414" r:id="rId64"/>
    <p:sldId id="315" r:id="rId65"/>
    <p:sldId id="316" r:id="rId66"/>
    <p:sldId id="375" r:id="rId67"/>
    <p:sldId id="317" r:id="rId68"/>
    <p:sldId id="379" r:id="rId69"/>
    <p:sldId id="380" r:id="rId70"/>
    <p:sldId id="393" r:id="rId71"/>
    <p:sldId id="275" r:id="rId72"/>
    <p:sldId id="392" r:id="rId73"/>
    <p:sldId id="371" r:id="rId74"/>
    <p:sldId id="372" r:id="rId75"/>
    <p:sldId id="271" r:id="rId76"/>
    <p:sldId id="277" r:id="rId77"/>
    <p:sldId id="427" r:id="rId78"/>
    <p:sldId id="278" r:id="rId79"/>
    <p:sldId id="428" r:id="rId80"/>
    <p:sldId id="362" r:id="rId81"/>
    <p:sldId id="429" r:id="rId82"/>
    <p:sldId id="363" r:id="rId83"/>
    <p:sldId id="386" r:id="rId84"/>
    <p:sldId id="430" r:id="rId85"/>
    <p:sldId id="431" r:id="rId86"/>
    <p:sldId id="364" r:id="rId87"/>
    <p:sldId id="330" r:id="rId88"/>
    <p:sldId id="365" r:id="rId89"/>
    <p:sldId id="366" r:id="rId90"/>
    <p:sldId id="390" r:id="rId91"/>
    <p:sldId id="391" r:id="rId92"/>
    <p:sldId id="396" r:id="rId93"/>
    <p:sldId id="397" r:id="rId94"/>
    <p:sldId id="398" r:id="rId95"/>
    <p:sldId id="399" r:id="rId96"/>
    <p:sldId id="400" r:id="rId97"/>
    <p:sldId id="418" r:id="rId98"/>
    <p:sldId id="279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78" d="100"/>
          <a:sy n="78" d="100"/>
        </p:scale>
        <p:origin x="-211" y="-13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F79DF-4251-4CF5-B0F7-FDE3E446888D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C07DA-E9AC-4B49-9474-C5E6C9675B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832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D144B-9CFD-458D-BA5E-9626DEBB13C7}" type="slidenum">
              <a:rPr lang="en-IN" smtClean="0"/>
              <a:pPr/>
              <a:t>42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DBA393-31EA-4BB8-AF02-A41FE6F1CA35}" type="slidenum">
              <a:rPr lang="en-US"/>
              <a:pPr/>
              <a:t>58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example on slide 29 contains a program in Pascal with nested procedure sort</a:t>
            </a:r>
          </a:p>
          <a:p>
            <a:r>
              <a:rPr lang="en-US"/>
              <a:t>	readarray</a:t>
            </a:r>
          </a:p>
          <a:p>
            <a:r>
              <a:rPr lang="en-US"/>
              <a:t>	exchange</a:t>
            </a:r>
          </a:p>
          <a:p>
            <a:r>
              <a:rPr lang="en-US"/>
              <a:t>	quicksort</a:t>
            </a:r>
          </a:p>
          <a:p>
            <a:r>
              <a:rPr lang="en-US"/>
              <a:t>		partition</a:t>
            </a:r>
          </a:p>
          <a:p>
            <a:r>
              <a:rPr lang="en-US"/>
              <a:t>Here we apply the most closely nested rule for deciding scoping of variables and procedure names. The procedure </a:t>
            </a:r>
            <a:r>
              <a:rPr lang="en-US" i="1"/>
              <a:t>exchange</a:t>
            </a:r>
            <a:r>
              <a:rPr lang="en-US"/>
              <a:t> called by </a:t>
            </a:r>
            <a:r>
              <a:rPr lang="en-US" i="1"/>
              <a:t>partition</a:t>
            </a:r>
            <a:r>
              <a:rPr lang="en-US"/>
              <a:t>, is non-local to </a:t>
            </a:r>
            <a:r>
              <a:rPr lang="en-US" i="1"/>
              <a:t>partition</a:t>
            </a:r>
            <a:r>
              <a:rPr lang="en-US"/>
              <a:t>. Applying the rule, we first check if exchange is defined within </a:t>
            </a:r>
            <a:r>
              <a:rPr lang="en-US" i="1"/>
              <a:t>quicksort</a:t>
            </a:r>
            <a:r>
              <a:rPr lang="en-US"/>
              <a:t>; since it is not, we look for it in the main program </a:t>
            </a:r>
            <a:r>
              <a:rPr lang="en-US" i="1"/>
              <a:t>sort</a:t>
            </a:r>
            <a:r>
              <a:rPr lang="en-US"/>
              <a:t>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90514-5D5D-47C4-84B7-2B0AB6432AB3}" type="slidenum">
              <a:rPr lang="en-US"/>
              <a:pPr/>
              <a:t>59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Shown are the access links for finding storage for non-locals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29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28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9078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364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5549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756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09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996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85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66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9549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82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99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9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307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258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561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612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  <a:endParaRPr lang="en-US" dirty="0">
              <a:solidFill>
                <a:srgbClr val="90C226">
                  <a:lumMod val="60000"/>
                  <a:lumOff val="4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28728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7521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522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135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547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8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95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98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54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007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35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17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96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CD965-A76C-4F16-8AF3-8601E25B73C6}" type="datetimeFigureOut">
              <a:rPr lang="en-IN" smtClean="0"/>
              <a:t>29-04-2020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17C6B5F-8979-4D06-AF7D-C2A612547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49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CD965-A76C-4F16-8AF3-8601E25B73C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29-04-2020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17C6B5F-8979-4D06-AF7D-C2A6125473C6}" type="slidenum">
              <a:rPr lang="en-IN" smtClean="0">
                <a:solidFill>
                  <a:srgbClr val="90C226"/>
                </a:solidFill>
              </a:rPr>
              <a:pPr/>
              <a:t>‹#›</a:t>
            </a:fld>
            <a:endParaRPr lang="en-IN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8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Run-time Environments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9471" y="4050833"/>
            <a:ext cx="4874531" cy="1096899"/>
          </a:xfrm>
          <a:solidFill>
            <a:srgbClr val="7030A0"/>
          </a:solidFill>
        </p:spPr>
        <p:txBody>
          <a:bodyPr>
            <a:normAutofit fontScale="85000" lnSpcReduction="10000"/>
          </a:bodyPr>
          <a:lstStyle/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**Thanks to 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Prof Y.N. </a:t>
            </a:r>
            <a:r>
              <a:rPr lang="en-IN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Srikant</a:t>
            </a:r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Computer Science and Automation </a:t>
            </a:r>
          </a:p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Indian Institute of Science </a:t>
            </a:r>
          </a:p>
        </p:txBody>
      </p:sp>
    </p:spTree>
    <p:extLst>
      <p:ext uri="{BB962C8B-B14F-4D97-AF65-F5344CB8AC3E}">
        <p14:creationId xmlns:p14="http://schemas.microsoft.com/office/powerpoint/2010/main" val="35882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9656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Call by Name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333" y="678966"/>
            <a:ext cx="4789507" cy="5956545"/>
          </a:xfrm>
        </p:spPr>
        <p:txBody>
          <a:bodyPr/>
          <a:lstStyle/>
          <a:p>
            <a:pPr algn="just"/>
            <a:r>
              <a:rPr lang="en-IN" sz="3200" dirty="0"/>
              <a:t>The actual parameters are substituted for formals in all the places formals occur in the procedure.</a:t>
            </a:r>
          </a:p>
          <a:p>
            <a:pPr algn="just"/>
            <a:r>
              <a:rPr lang="en-IN" sz="3200" dirty="0"/>
              <a:t> It is also referred as </a:t>
            </a:r>
            <a:r>
              <a:rPr lang="en-IN" sz="3200" dirty="0" smtClean="0"/>
              <a:t>lazy evaluation </a:t>
            </a:r>
            <a:r>
              <a:rPr lang="en-IN" sz="3200" dirty="0"/>
              <a:t>because evaluation is done on parameters only when needed.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22" y="0"/>
            <a:ext cx="64842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6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96560"/>
          </a:xfrm>
        </p:spPr>
        <p:txBody>
          <a:bodyPr>
            <a:normAutofit fontScale="90000"/>
          </a:bodyPr>
          <a:lstStyle/>
          <a:p>
            <a:r>
              <a:rPr lang="en-IN" dirty="0"/>
              <a:t>Code and Data Area in Memory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127" y="679689"/>
            <a:ext cx="9190875" cy="6043840"/>
          </a:xfrm>
        </p:spPr>
        <p:txBody>
          <a:bodyPr>
            <a:normAutofit/>
          </a:bodyPr>
          <a:lstStyle/>
          <a:p>
            <a:r>
              <a:rPr lang="en-IN" sz="4000" dirty="0"/>
              <a:t>Most programming languages distinguish between code and data </a:t>
            </a:r>
          </a:p>
          <a:p>
            <a:r>
              <a:rPr lang="en-IN" sz="4000" dirty="0"/>
              <a:t>Code consists of only machine instructions and normally does not have embedded data</a:t>
            </a:r>
          </a:p>
          <a:p>
            <a:r>
              <a:rPr lang="en-IN" sz="4000" dirty="0"/>
              <a:t>Data area of a program may grow or shrink in size during execution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218" y="68459"/>
            <a:ext cx="3466897" cy="673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2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74798"/>
          </a:xfrm>
        </p:spPr>
        <p:txBody>
          <a:bodyPr/>
          <a:lstStyle/>
          <a:p>
            <a:r>
              <a:rPr lang="en-IN" dirty="0"/>
              <a:t>Static Versus Dynamic Storage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777484"/>
            <a:ext cx="11087620" cy="5867807"/>
          </a:xfrm>
        </p:spPr>
        <p:txBody>
          <a:bodyPr>
            <a:normAutofit/>
          </a:bodyPr>
          <a:lstStyle/>
          <a:p>
            <a:r>
              <a:rPr lang="en-IN" sz="2400" dirty="0"/>
              <a:t>Static allocation </a:t>
            </a:r>
          </a:p>
          <a:p>
            <a:pPr lvl="1"/>
            <a:r>
              <a:rPr lang="en-IN" sz="2400" dirty="0"/>
              <a:t>Compiler makes the decision regarding storage allocation by looking only at the program text.</a:t>
            </a:r>
          </a:p>
          <a:p>
            <a:r>
              <a:rPr lang="en-IN" sz="2400" dirty="0"/>
              <a:t>Dynamic allocation</a:t>
            </a:r>
          </a:p>
          <a:p>
            <a:pPr lvl="1"/>
            <a:r>
              <a:rPr lang="en-IN" sz="2400" dirty="0"/>
              <a:t>Storage allocation decisions are made only while the program is running</a:t>
            </a:r>
          </a:p>
          <a:p>
            <a:r>
              <a:rPr lang="en-IN" sz="2400" dirty="0"/>
              <a:t>Stack allocation</a:t>
            </a:r>
          </a:p>
          <a:p>
            <a:pPr lvl="1"/>
            <a:r>
              <a:rPr lang="en-IN" sz="2400" dirty="0"/>
              <a:t>Names local to a procedure are allocated space on a stack</a:t>
            </a:r>
          </a:p>
          <a:p>
            <a:r>
              <a:rPr lang="en-IN" sz="2400" dirty="0"/>
              <a:t>Heap allocation </a:t>
            </a:r>
          </a:p>
          <a:p>
            <a:pPr lvl="1"/>
            <a:r>
              <a:rPr lang="en-IN" sz="2400" dirty="0"/>
              <a:t>Used for data that may live even after a procedure call returns</a:t>
            </a:r>
          </a:p>
          <a:p>
            <a:pPr lvl="1"/>
            <a:r>
              <a:rPr lang="en-IN" sz="2400" dirty="0"/>
              <a:t>Ex: dynamic data structures such as symbol tables</a:t>
            </a:r>
          </a:p>
          <a:p>
            <a:pPr lvl="1"/>
            <a:r>
              <a:rPr lang="en-IN" sz="2400" dirty="0"/>
              <a:t>Requires memory manager with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40377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74798"/>
          </a:xfrm>
        </p:spPr>
        <p:txBody>
          <a:bodyPr/>
          <a:lstStyle/>
          <a:p>
            <a:r>
              <a:rPr lang="en-IN" dirty="0"/>
              <a:t>Static Data Storage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4" y="595840"/>
            <a:ext cx="9024107" cy="6108130"/>
          </a:xfrm>
        </p:spPr>
        <p:txBody>
          <a:bodyPr>
            <a:normAutofit/>
          </a:bodyPr>
          <a:lstStyle/>
          <a:p>
            <a:r>
              <a:rPr lang="en-IN" sz="3200" dirty="0"/>
              <a:t>Compiler allocates space for all variables (local and global) of all procedures at compile time.</a:t>
            </a:r>
          </a:p>
          <a:p>
            <a:pPr lvl="1"/>
            <a:r>
              <a:rPr lang="en-IN" sz="3200" dirty="0"/>
              <a:t>No stack/heap allocation; no overheads</a:t>
            </a:r>
          </a:p>
          <a:p>
            <a:pPr lvl="1"/>
            <a:r>
              <a:rPr lang="en-IN" sz="3200" dirty="0"/>
              <a:t>Variable access is fast since addresses are known at compile time</a:t>
            </a:r>
          </a:p>
          <a:p>
            <a:pPr lvl="1"/>
            <a:r>
              <a:rPr lang="en-IN" sz="3200" dirty="0"/>
              <a:t>No recursion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529" y="327619"/>
            <a:ext cx="2998475" cy="64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74798"/>
          </a:xfrm>
        </p:spPr>
        <p:txBody>
          <a:bodyPr/>
          <a:lstStyle/>
          <a:p>
            <a:r>
              <a:rPr lang="en-IN" dirty="0"/>
              <a:t>Dynamic Data Storage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66" y="743256"/>
            <a:ext cx="11843192" cy="5970493"/>
          </a:xfrm>
        </p:spPr>
        <p:txBody>
          <a:bodyPr>
            <a:normAutofit/>
          </a:bodyPr>
          <a:lstStyle/>
          <a:p>
            <a:r>
              <a:rPr lang="en-IN" sz="3200" dirty="0"/>
              <a:t>Compiler allocates space only for </a:t>
            </a:r>
            <a:r>
              <a:rPr lang="en-IN" sz="3200" dirty="0" smtClean="0"/>
              <a:t>global </a:t>
            </a:r>
            <a:r>
              <a:rPr lang="en-IN" sz="3200" dirty="0"/>
              <a:t>variables at compile time</a:t>
            </a:r>
          </a:p>
          <a:p>
            <a:r>
              <a:rPr lang="en-IN" sz="3200" dirty="0"/>
              <a:t>Space for variables of procedures will be allocated at run-time</a:t>
            </a:r>
          </a:p>
          <a:p>
            <a:pPr lvl="1"/>
            <a:r>
              <a:rPr lang="en-IN" sz="3200" dirty="0"/>
              <a:t>Stack/heap allocation</a:t>
            </a:r>
          </a:p>
          <a:p>
            <a:pPr lvl="1"/>
            <a:r>
              <a:rPr lang="it-IT" sz="3200" dirty="0"/>
              <a:t>Ex: C, C++, Java, Fortran 8/9</a:t>
            </a:r>
          </a:p>
          <a:p>
            <a:pPr lvl="1"/>
            <a:r>
              <a:rPr lang="en-IN" sz="3200" dirty="0"/>
              <a:t>Variable access is slow (compared to static allocation) since addresses are accessed through the stack/heap pointer</a:t>
            </a:r>
          </a:p>
          <a:p>
            <a:pPr lvl="1"/>
            <a:r>
              <a:rPr lang="en-IN" sz="3200" dirty="0"/>
              <a:t>Recursion can be </a:t>
            </a:r>
            <a:r>
              <a:rPr lang="en-IN" sz="3200" dirty="0" smtClean="0"/>
              <a:t>implemented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7093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IN" dirty="0"/>
              <a:t>Activation Record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9" y="743256"/>
            <a:ext cx="4517599" cy="59998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67" y="572111"/>
            <a:ext cx="7507534" cy="623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049" y="185814"/>
            <a:ext cx="4850720" cy="64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65" y="2860709"/>
            <a:ext cx="14573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302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0"/>
            <a:ext cx="5930900" cy="675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4271" y="2872631"/>
            <a:ext cx="262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Frame layout to be followed by 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34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86781"/>
          </a:xfrm>
        </p:spPr>
        <p:txBody>
          <a:bodyPr>
            <a:normAutofit fontScale="90000"/>
          </a:bodyPr>
          <a:lstStyle/>
          <a:p>
            <a:r>
              <a:rPr lang="en-IN" dirty="0"/>
              <a:t>Variable Storage Offset Computation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4010" y="640568"/>
            <a:ext cx="4817360" cy="6068291"/>
          </a:xfrm>
        </p:spPr>
        <p:txBody>
          <a:bodyPr>
            <a:normAutofit/>
          </a:bodyPr>
          <a:lstStyle/>
          <a:p>
            <a:r>
              <a:rPr lang="en-IN" sz="2400" dirty="0"/>
              <a:t>The compiler should compute the offsets at which variables and constants will be stored in the activation record (AR)</a:t>
            </a:r>
          </a:p>
          <a:p>
            <a:pPr lvl="1"/>
            <a:r>
              <a:rPr lang="en-IN" sz="2400" dirty="0"/>
              <a:t>These offsets will be with respect to the pointer pointing to the beginning of the AR</a:t>
            </a:r>
          </a:p>
          <a:p>
            <a:r>
              <a:rPr lang="en-IN" sz="2400" dirty="0"/>
              <a:t>Variables are usually stored in the AR in the declaration order</a:t>
            </a:r>
          </a:p>
          <a:p>
            <a:r>
              <a:rPr lang="en-IN" sz="2400" dirty="0"/>
              <a:t>Offsets can be easily computed while performing semantic analysis of declarations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70" y="679688"/>
            <a:ext cx="7102030" cy="609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266" y="0"/>
            <a:ext cx="94935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2353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268"/>
            <a:ext cx="8596668" cy="695988"/>
          </a:xfrm>
        </p:spPr>
        <p:txBody>
          <a:bodyPr/>
          <a:lstStyle/>
          <a:p>
            <a:r>
              <a:rPr lang="en-IN" dirty="0"/>
              <a:t>What is Run-time Support?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44707"/>
            <a:ext cx="8596668" cy="4696656"/>
          </a:xfrm>
        </p:spPr>
        <p:txBody>
          <a:bodyPr>
            <a:noAutofit/>
          </a:bodyPr>
          <a:lstStyle/>
          <a:p>
            <a:r>
              <a:rPr lang="en-IN" sz="2400" dirty="0"/>
              <a:t>It is not enough if we generate machine code from intermediate code</a:t>
            </a:r>
          </a:p>
          <a:p>
            <a:r>
              <a:rPr lang="en-IN" sz="2400" dirty="0"/>
              <a:t>Interfaces between the program and computer system resources are needed.</a:t>
            </a:r>
          </a:p>
          <a:p>
            <a:pPr lvl="1"/>
            <a:r>
              <a:rPr lang="en-IN" sz="2400" dirty="0"/>
              <a:t>There is a need to manage memory when a program is running</a:t>
            </a:r>
          </a:p>
          <a:p>
            <a:pPr lvl="1"/>
            <a:r>
              <a:rPr lang="en-IN" sz="2400" dirty="0"/>
              <a:t>Other resources such as printers, file systems, etc., also need to be accessed</a:t>
            </a:r>
          </a:p>
          <a:p>
            <a:r>
              <a:rPr lang="en-IN" sz="2400" dirty="0"/>
              <a:t>These are the main tasks of run-time support</a:t>
            </a:r>
          </a:p>
        </p:txBody>
      </p:sp>
    </p:spTree>
    <p:extLst>
      <p:ext uri="{BB962C8B-B14F-4D97-AF65-F5344CB8AC3E}">
        <p14:creationId xmlns:p14="http://schemas.microsoft.com/office/powerpoint/2010/main" val="30773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834" y="141805"/>
            <a:ext cx="6581724" cy="651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71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2729" y="0"/>
            <a:ext cx="11804073" cy="6821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08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86781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7165" y="449865"/>
            <a:ext cx="8831191" cy="633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0179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4008"/>
            <a:ext cx="12249048" cy="6813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338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228816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470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75" y="200127"/>
            <a:ext cx="10107297" cy="6589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985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96560"/>
          </a:xfrm>
        </p:spPr>
        <p:txBody>
          <a:bodyPr>
            <a:normAutofit fontScale="90000"/>
          </a:bodyPr>
          <a:lstStyle/>
          <a:p>
            <a:r>
              <a:rPr lang="en-IN" dirty="0"/>
              <a:t>Allocation of Activation Records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" y="684578"/>
            <a:ext cx="4865391" cy="5261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263" y="432084"/>
            <a:ext cx="7409737" cy="2731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289" y="3461349"/>
            <a:ext cx="7241852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698" y="5807442"/>
            <a:ext cx="8745807" cy="8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5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5859"/>
            <a:ext cx="8596668" cy="593301"/>
          </a:xfrm>
        </p:spPr>
        <p:txBody>
          <a:bodyPr>
            <a:normAutofit fontScale="90000"/>
          </a:bodyPr>
          <a:lstStyle/>
          <a:p>
            <a:r>
              <a:rPr lang="en-IN" dirty="0"/>
              <a:t>Allocation of Activation Records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7" y="625900"/>
            <a:ext cx="5261467" cy="5320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83" y="278720"/>
            <a:ext cx="5857875" cy="577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6053022"/>
            <a:ext cx="73371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9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IN" dirty="0"/>
              <a:t>Allocation of Activation Records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662"/>
            <a:ext cx="5241908" cy="5398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457" y="596561"/>
            <a:ext cx="4889101" cy="5730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6124575"/>
            <a:ext cx="47815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11230"/>
          </a:xfrm>
        </p:spPr>
        <p:txBody>
          <a:bodyPr>
            <a:normAutofit fontScale="90000"/>
          </a:bodyPr>
          <a:lstStyle/>
          <a:p>
            <a:r>
              <a:rPr lang="en-IN" dirty="0"/>
              <a:t>Allocation of Activation Records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984"/>
            <a:ext cx="5242824" cy="5457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309" y="37761"/>
            <a:ext cx="6171691" cy="6666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73" y="5838468"/>
            <a:ext cx="5505145" cy="9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Functionality of Runtime Environment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Need to consider</a:t>
            </a:r>
          </a:p>
          <a:p>
            <a:pPr lvl="1"/>
            <a:r>
              <a:rPr lang="en-IN" dirty="0" smtClean="0"/>
              <a:t>What do objects look like in memory? </a:t>
            </a:r>
          </a:p>
          <a:p>
            <a:pPr lvl="1"/>
            <a:r>
              <a:rPr lang="en-IN" dirty="0" smtClean="0"/>
              <a:t>What do functions look like in memory? </a:t>
            </a:r>
          </a:p>
          <a:p>
            <a:pPr lvl="1"/>
            <a:r>
              <a:rPr lang="en-IN" dirty="0" smtClean="0"/>
              <a:t>Where in memory should they be placed? </a:t>
            </a:r>
          </a:p>
          <a:p>
            <a:r>
              <a:rPr lang="en-IN" dirty="0" smtClean="0"/>
              <a:t>There are no right answers to these questions.</a:t>
            </a:r>
          </a:p>
          <a:p>
            <a:pPr lvl="1"/>
            <a:r>
              <a:rPr lang="en-IN" dirty="0" smtClean="0"/>
              <a:t>Many different options and tradeoffs.</a:t>
            </a:r>
          </a:p>
          <a:p>
            <a:pPr lvl="1"/>
            <a:r>
              <a:rPr lang="en-US" dirty="0" smtClean="0"/>
              <a:t>Encoding types is to be performed</a:t>
            </a:r>
          </a:p>
          <a:p>
            <a:pPr lvl="2"/>
            <a:r>
              <a:rPr lang="en-US" dirty="0" smtClean="0"/>
              <a:t>Primitive Types, Arrays, Functions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5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62332"/>
          </a:xfrm>
        </p:spPr>
        <p:txBody>
          <a:bodyPr>
            <a:normAutofit fontScale="90000"/>
          </a:bodyPr>
          <a:lstStyle/>
          <a:p>
            <a:r>
              <a:rPr lang="en-IN" dirty="0"/>
              <a:t>Allocation of Activation Records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86" y="0"/>
            <a:ext cx="5603914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9" y="600100"/>
            <a:ext cx="4344714" cy="52686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7870"/>
            <a:ext cx="6268774" cy="8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0"/>
            <a:ext cx="8596668" cy="565191"/>
          </a:xfrm>
        </p:spPr>
        <p:txBody>
          <a:bodyPr>
            <a:normAutofit fontScale="90000"/>
          </a:bodyPr>
          <a:lstStyle/>
          <a:p>
            <a:r>
              <a:rPr lang="en-IN" dirty="0"/>
              <a:t>Allocation of Activation Records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503" y="0"/>
            <a:ext cx="6177497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01337"/>
            <a:ext cx="5461951" cy="63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7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04" y="78356"/>
            <a:ext cx="4793771" cy="669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19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64" y="90489"/>
            <a:ext cx="6016870" cy="486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4981576"/>
            <a:ext cx="5983534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7742"/>
            <a:ext cx="2286000" cy="334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62" y="58678"/>
            <a:ext cx="4345429" cy="675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898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0"/>
            <a:ext cx="6477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253" y="0"/>
            <a:ext cx="8458199" cy="675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1" y="0"/>
            <a:ext cx="6857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D7C77C-1ACC-46DA-9B9F-B652221D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8651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Show the stack with all activation record instances, including static and dynamic chains, when execution reaches the indicated position in the skeleton program below. Assume </a:t>
            </a:r>
            <a:r>
              <a:rPr lang="en-US" sz="2400" dirty="0" err="1">
                <a:solidFill>
                  <a:schemeClr val="tx1"/>
                </a:solidFill>
              </a:rPr>
              <a:t>Bigsub</a:t>
            </a:r>
            <a:r>
              <a:rPr lang="en-US" sz="2400" dirty="0">
                <a:solidFill>
                  <a:schemeClr val="tx1"/>
                </a:solidFill>
              </a:rPr>
              <a:t> is a level 1 and the order of subprogram invocation is </a:t>
            </a:r>
            <a:r>
              <a:rPr lang="en-US" sz="2400" dirty="0" err="1">
                <a:solidFill>
                  <a:schemeClr val="tx1"/>
                </a:solidFill>
              </a:rPr>
              <a:t>Bigsub</a:t>
            </a:r>
            <a:r>
              <a:rPr lang="en-US" sz="2400" dirty="0">
                <a:solidFill>
                  <a:schemeClr val="tx1"/>
                </a:solidFill>
              </a:rPr>
              <a:t> calls A, A calls B, B calls A, A calls C, C calls D.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EEA565F8-FC1F-425E-BB07-3DEBA6F1B0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446597"/>
            <a:ext cx="5982627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Bigsub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procedure A;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procedure B;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end;  {B}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end;  {A}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procedure C;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procedure D;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end;  {D}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end;  {C}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end;  {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Bigsub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506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941E06-B0FD-4D99-8E96-1D8EFCB8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77001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2050" name="Picture 2" descr="http://www.cse.scu.edu/~rdaniels/html/courses/Coen171/HW3Soln_files/image002.gif">
            <a:extLst>
              <a:ext uri="{FF2B5EF4-FFF2-40B4-BE49-F238E27FC236}">
                <a16:creationId xmlns="" xmlns:a16="http://schemas.microsoft.com/office/drawing/2014/main" id="{1BE0FC89-9BA0-46CA-B1ED-088B92E858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87" y="503653"/>
            <a:ext cx="7673009" cy="623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61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Storage Organization 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61" y="1785926"/>
            <a:ext cx="10854145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04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ECC82-E994-4570-994E-61D9D76E6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805"/>
            <a:ext cx="8596668" cy="64985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#include &lt;</a:t>
            </a:r>
            <a:r>
              <a:rPr lang="en-US" sz="2400" b="1" dirty="0" err="1"/>
              <a:t>stdio.h</a:t>
            </a:r>
            <a:r>
              <a:rPr lang="en-US" sz="2400" b="1" dirty="0"/>
              <a:t>&gt;</a:t>
            </a:r>
          </a:p>
          <a:p>
            <a:pPr marL="0" indent="0">
              <a:buNone/>
            </a:pPr>
            <a:r>
              <a:rPr lang="en-US" sz="2400" b="1" dirty="0"/>
              <a:t>int x = 4;</a:t>
            </a:r>
          </a:p>
          <a:p>
            <a:pPr marL="0" indent="0">
              <a:buNone/>
            </a:pPr>
            <a:r>
              <a:rPr lang="en-US" sz="2400" b="1" dirty="0"/>
              <a:t>void </a:t>
            </a:r>
            <a:r>
              <a:rPr lang="en-US" sz="2400" b="1" dirty="0" err="1"/>
              <a:t>printx</a:t>
            </a:r>
            <a:r>
              <a:rPr lang="en-US" sz="2400" b="1" dirty="0"/>
              <a:t>(void) {</a:t>
            </a:r>
            <a:r>
              <a:rPr lang="en-US" sz="2400" b="1" dirty="0" err="1"/>
              <a:t>printf</a:t>
            </a:r>
            <a:r>
              <a:rPr lang="en-US" sz="2400" b="1" dirty="0"/>
              <a:t>("%d\n", x);}</a:t>
            </a:r>
          </a:p>
          <a:p>
            <a:pPr marL="0" indent="0">
              <a:buNone/>
            </a:pPr>
            <a:r>
              <a:rPr lang="en-US" sz="2400" b="1" dirty="0"/>
              <a:t>void foo(int y) {</a:t>
            </a:r>
          </a:p>
          <a:p>
            <a:pPr marL="0" indent="0">
              <a:buNone/>
            </a:pPr>
            <a:r>
              <a:rPr lang="en-US" sz="2400" b="1" dirty="0"/>
              <a:t>int x = 4;</a:t>
            </a:r>
          </a:p>
          <a:p>
            <a:pPr marL="0" indent="0">
              <a:buNone/>
            </a:pPr>
            <a:r>
              <a:rPr lang="en-US" sz="2400" b="1" dirty="0"/>
              <a:t>x = x + x * y;</a:t>
            </a:r>
          </a:p>
          <a:p>
            <a:pPr marL="0" indent="0">
              <a:buNone/>
            </a:pPr>
            <a:r>
              <a:rPr lang="en-US" sz="2400" b="1" dirty="0" err="1"/>
              <a:t>printx</a:t>
            </a:r>
            <a:r>
              <a:rPr lang="en-US" sz="2400" b="1" dirty="0"/>
              <a:t>();</a:t>
            </a:r>
          </a:p>
          <a:p>
            <a:pPr marL="0" indent="0">
              <a:buNone/>
            </a:pPr>
            <a:r>
              <a:rPr lang="en-US" sz="2400" b="1" dirty="0"/>
              <a:t>}</a:t>
            </a:r>
          </a:p>
          <a:p>
            <a:pPr marL="0" indent="0">
              <a:buNone/>
            </a:pPr>
            <a:r>
              <a:rPr lang="en-US" sz="2400" b="1" dirty="0"/>
              <a:t>void main() {</a:t>
            </a:r>
          </a:p>
          <a:p>
            <a:pPr marL="0" indent="0">
              <a:buNone/>
            </a:pPr>
            <a:r>
              <a:rPr lang="en-US" sz="2400" b="1" dirty="0"/>
              <a:t>int z = 3;</a:t>
            </a:r>
          </a:p>
          <a:p>
            <a:pPr marL="0" indent="0">
              <a:buNone/>
            </a:pPr>
            <a:r>
              <a:rPr lang="en-US" sz="2400" b="1" dirty="0" err="1"/>
              <a:t>printx</a:t>
            </a:r>
            <a:r>
              <a:rPr lang="en-US" sz="2400" b="1" dirty="0"/>
              <a:t>();</a:t>
            </a:r>
          </a:p>
          <a:p>
            <a:pPr marL="0" indent="0">
              <a:buNone/>
            </a:pPr>
            <a:r>
              <a:rPr lang="en-US" sz="2400" b="1" dirty="0"/>
              <a:t>foo(z);</a:t>
            </a:r>
          </a:p>
          <a:p>
            <a:pPr marL="0" indent="0">
              <a:buNone/>
            </a:pPr>
            <a:r>
              <a:rPr lang="en-US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91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1612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Activation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" y="547663"/>
            <a:ext cx="11789403" cy="6190536"/>
          </a:xfrm>
        </p:spPr>
        <p:txBody>
          <a:bodyPr>
            <a:normAutofit/>
          </a:bodyPr>
          <a:lstStyle/>
          <a:p>
            <a:r>
              <a:rPr lang="en-IN" sz="3600" dirty="0" smtClean="0"/>
              <a:t>An activation tree is a tree structure representing all of the function calls made by a program on a particular execution. </a:t>
            </a:r>
          </a:p>
          <a:p>
            <a:pPr lvl="1"/>
            <a:r>
              <a:rPr lang="en-IN" sz="3600" dirty="0" smtClean="0"/>
              <a:t> Depends on the runtime behaviour of a program; can't always be determined at compile-time. </a:t>
            </a:r>
          </a:p>
          <a:p>
            <a:pPr lvl="1"/>
            <a:r>
              <a:rPr lang="en-IN" sz="3600" dirty="0" smtClean="0"/>
              <a:t>(The static equivalent is the call graph). </a:t>
            </a:r>
          </a:p>
          <a:p>
            <a:r>
              <a:rPr lang="en-IN" sz="3600" dirty="0" smtClean="0"/>
              <a:t>Each node in the tree is an activation record. </a:t>
            </a:r>
          </a:p>
          <a:p>
            <a:r>
              <a:rPr lang="en-IN" sz="3600" dirty="0" smtClean="0"/>
              <a:t>Each activation record stores a control link to the activation record of the function that invoked it.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6031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239272" cy="68580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IN" b="1" dirty="0"/>
              <a:t>1. program sort(input, output);</a:t>
            </a:r>
          </a:p>
          <a:p>
            <a:pPr>
              <a:buNone/>
            </a:pPr>
            <a:r>
              <a:rPr lang="en-IN" b="1" dirty="0"/>
              <a:t>2. </a:t>
            </a:r>
            <a:r>
              <a:rPr lang="en-IN" b="1" dirty="0" smtClean="0"/>
              <a:t>		</a:t>
            </a:r>
            <a:r>
              <a:rPr lang="en-IN" b="1" dirty="0" err="1" smtClean="0"/>
              <a:t>var</a:t>
            </a:r>
            <a:r>
              <a:rPr lang="en-IN" b="1" dirty="0" smtClean="0"/>
              <a:t> </a:t>
            </a:r>
            <a:r>
              <a:rPr lang="en-IN" b="1" dirty="0"/>
              <a:t>a: array [0..10] of integer;</a:t>
            </a:r>
          </a:p>
          <a:p>
            <a:pPr>
              <a:buNone/>
            </a:pPr>
            <a:r>
              <a:rPr lang="en-IN" b="1" dirty="0"/>
              <a:t>3</a:t>
            </a:r>
            <a:r>
              <a:rPr lang="en-IN" b="1" dirty="0" smtClean="0"/>
              <a:t>.                   </a:t>
            </a:r>
            <a:r>
              <a:rPr lang="en-IN" b="1" dirty="0"/>
              <a:t>x, </a:t>
            </a:r>
            <a:r>
              <a:rPr lang="en-IN" b="1" dirty="0" err="1"/>
              <a:t>i</a:t>
            </a:r>
            <a:r>
              <a:rPr lang="en-IN" b="1" dirty="0"/>
              <a:t>: integer;</a:t>
            </a:r>
          </a:p>
          <a:p>
            <a:pPr>
              <a:buNone/>
            </a:pPr>
            <a:r>
              <a:rPr lang="en-IN" b="1" dirty="0">
                <a:solidFill>
                  <a:srgbClr val="FF0000"/>
                </a:solidFill>
              </a:rPr>
              <a:t>4. </a:t>
            </a:r>
            <a:r>
              <a:rPr lang="en-IN" b="1" dirty="0" smtClean="0">
                <a:solidFill>
                  <a:srgbClr val="FF0000"/>
                </a:solidFill>
              </a:rPr>
              <a:t>     procedure </a:t>
            </a:r>
            <a:r>
              <a:rPr lang="en-IN" b="1" dirty="0" err="1">
                <a:solidFill>
                  <a:srgbClr val="FF0000"/>
                </a:solidFill>
              </a:rPr>
              <a:t>readarray</a:t>
            </a:r>
            <a:r>
              <a:rPr lang="en-IN" b="1" dirty="0">
                <a:solidFill>
                  <a:srgbClr val="FF0000"/>
                </a:solidFill>
              </a:rPr>
              <a:t>;</a:t>
            </a:r>
          </a:p>
          <a:p>
            <a:pPr>
              <a:buNone/>
            </a:pPr>
            <a:r>
              <a:rPr lang="en-IN" b="1" dirty="0">
                <a:solidFill>
                  <a:srgbClr val="FF0000"/>
                </a:solidFill>
              </a:rPr>
              <a:t>5</a:t>
            </a:r>
            <a:r>
              <a:rPr lang="en-IN" b="1" dirty="0" smtClean="0">
                <a:solidFill>
                  <a:srgbClr val="FF0000"/>
                </a:solidFill>
              </a:rPr>
              <a:t>.             </a:t>
            </a:r>
            <a:r>
              <a:rPr lang="en-IN" b="1" dirty="0" err="1" smtClean="0">
                <a:solidFill>
                  <a:srgbClr val="FF0000"/>
                </a:solidFill>
              </a:rPr>
              <a:t>var</a:t>
            </a:r>
            <a:r>
              <a:rPr lang="en-IN" b="1" dirty="0" smtClean="0">
                <a:solidFill>
                  <a:srgbClr val="FF0000"/>
                </a:solidFill>
              </a:rPr>
              <a:t> </a:t>
            </a:r>
            <a:r>
              <a:rPr lang="en-IN" b="1" dirty="0" err="1">
                <a:solidFill>
                  <a:srgbClr val="FF0000"/>
                </a:solidFill>
              </a:rPr>
              <a:t>i</a:t>
            </a:r>
            <a:r>
              <a:rPr lang="en-IN" b="1" dirty="0">
                <a:solidFill>
                  <a:srgbClr val="FF0000"/>
                </a:solidFill>
              </a:rPr>
              <a:t> : integer;</a:t>
            </a:r>
          </a:p>
          <a:p>
            <a:pPr>
              <a:buNone/>
            </a:pPr>
            <a:r>
              <a:rPr lang="en-IN" b="1" dirty="0">
                <a:solidFill>
                  <a:srgbClr val="FF0000"/>
                </a:solidFill>
              </a:rPr>
              <a:t>6. </a:t>
            </a:r>
            <a:r>
              <a:rPr lang="en-IN" b="1" dirty="0" smtClean="0">
                <a:solidFill>
                  <a:srgbClr val="FF0000"/>
                </a:solidFill>
              </a:rPr>
              <a:t>         begin </a:t>
            </a:r>
            <a:r>
              <a:rPr lang="en-IN" b="1" dirty="0">
                <a:solidFill>
                  <a:srgbClr val="FF0000"/>
                </a:solidFill>
              </a:rPr>
              <a:t>… a… end { </a:t>
            </a:r>
            <a:r>
              <a:rPr lang="en-IN" b="1" dirty="0" err="1">
                <a:solidFill>
                  <a:srgbClr val="FF0000"/>
                </a:solidFill>
              </a:rPr>
              <a:t>readarray</a:t>
            </a:r>
            <a:r>
              <a:rPr lang="en-IN" b="1" dirty="0">
                <a:solidFill>
                  <a:srgbClr val="FF0000"/>
                </a:solidFill>
              </a:rPr>
              <a:t> } ;</a:t>
            </a:r>
          </a:p>
          <a:p>
            <a:pPr>
              <a:buNone/>
            </a:pPr>
            <a:r>
              <a:rPr lang="en-IN" b="1" dirty="0" smtClean="0">
                <a:solidFill>
                  <a:srgbClr val="00B0F0"/>
                </a:solidFill>
              </a:rPr>
              <a:t>7</a:t>
            </a:r>
            <a:r>
              <a:rPr lang="en-IN" b="1" dirty="0" smtClean="0">
                <a:solidFill>
                  <a:srgbClr val="FF0000"/>
                </a:solidFill>
              </a:rPr>
              <a:t>.    procedure </a:t>
            </a:r>
            <a:r>
              <a:rPr lang="en-IN" b="1" dirty="0" err="1">
                <a:solidFill>
                  <a:srgbClr val="FF0000"/>
                </a:solidFill>
              </a:rPr>
              <a:t>quicksort</a:t>
            </a:r>
            <a:r>
              <a:rPr lang="en-IN" b="1" dirty="0">
                <a:solidFill>
                  <a:srgbClr val="FF0000"/>
                </a:solidFill>
              </a:rPr>
              <a:t>(m, n : integer);</a:t>
            </a:r>
          </a:p>
          <a:p>
            <a:pPr>
              <a:buNone/>
            </a:pPr>
            <a:r>
              <a:rPr lang="sv-SE" b="1" dirty="0">
                <a:solidFill>
                  <a:srgbClr val="FF0000"/>
                </a:solidFill>
              </a:rPr>
              <a:t>8</a:t>
            </a:r>
            <a:r>
              <a:rPr lang="sv-SE" b="1" dirty="0" smtClean="0">
                <a:solidFill>
                  <a:srgbClr val="FF0000"/>
                </a:solidFill>
              </a:rPr>
              <a:t>.              </a:t>
            </a:r>
            <a:r>
              <a:rPr lang="sv-SE" b="1" dirty="0">
                <a:solidFill>
                  <a:srgbClr val="FF0000"/>
                </a:solidFill>
              </a:rPr>
              <a:t>var i</a:t>
            </a:r>
            <a:r>
              <a:rPr lang="sv-SE" b="1" dirty="0" smtClean="0">
                <a:solidFill>
                  <a:srgbClr val="FF0000"/>
                </a:solidFill>
              </a:rPr>
              <a:t>: </a:t>
            </a:r>
            <a:r>
              <a:rPr lang="sv-SE" b="1" dirty="0">
                <a:solidFill>
                  <a:srgbClr val="FF0000"/>
                </a:solidFill>
              </a:rPr>
              <a:t>integer;</a:t>
            </a:r>
          </a:p>
          <a:p>
            <a:pPr>
              <a:buNone/>
            </a:pPr>
            <a:r>
              <a:rPr lang="en-IN" b="1" dirty="0">
                <a:solidFill>
                  <a:srgbClr val="92D050"/>
                </a:solidFill>
              </a:rPr>
              <a:t>9</a:t>
            </a:r>
            <a:r>
              <a:rPr lang="en-IN" b="1" dirty="0" smtClean="0">
                <a:solidFill>
                  <a:srgbClr val="92D050"/>
                </a:solidFill>
              </a:rPr>
              <a:t>.         function </a:t>
            </a:r>
            <a:r>
              <a:rPr lang="en-IN" b="1" dirty="0">
                <a:solidFill>
                  <a:srgbClr val="92D050"/>
                </a:solidFill>
              </a:rPr>
              <a:t>partition(y, z : integer) : integer;</a:t>
            </a:r>
          </a:p>
          <a:p>
            <a:pPr>
              <a:buNone/>
            </a:pPr>
            <a:r>
              <a:rPr lang="sv-SE" b="1" dirty="0" smtClean="0">
                <a:solidFill>
                  <a:srgbClr val="92D050"/>
                </a:solidFill>
              </a:rPr>
              <a:t>10.             var </a:t>
            </a:r>
            <a:r>
              <a:rPr lang="sv-SE" b="1" dirty="0">
                <a:solidFill>
                  <a:srgbClr val="92D050"/>
                </a:solidFill>
              </a:rPr>
              <a:t>i, </a:t>
            </a:r>
            <a:r>
              <a:rPr lang="sv-SE" b="1" dirty="0" smtClean="0">
                <a:solidFill>
                  <a:srgbClr val="92D050"/>
                </a:solidFill>
              </a:rPr>
              <a:t>j,x,v </a:t>
            </a:r>
            <a:r>
              <a:rPr lang="sv-SE" b="1" dirty="0">
                <a:solidFill>
                  <a:srgbClr val="92D050"/>
                </a:solidFill>
              </a:rPr>
              <a:t>: integer;</a:t>
            </a:r>
          </a:p>
          <a:p>
            <a:pPr>
              <a:buNone/>
            </a:pPr>
            <a:r>
              <a:rPr lang="en-IN" b="1" dirty="0" smtClean="0">
                <a:solidFill>
                  <a:srgbClr val="92D050"/>
                </a:solidFill>
              </a:rPr>
              <a:t>11.           begin … a …</a:t>
            </a:r>
          </a:p>
          <a:p>
            <a:pPr>
              <a:buNone/>
            </a:pPr>
            <a:r>
              <a:rPr lang="en-IN" b="1" dirty="0" smtClean="0">
                <a:solidFill>
                  <a:srgbClr val="92D050"/>
                </a:solidFill>
              </a:rPr>
              <a:t>12.                      … v …</a:t>
            </a:r>
          </a:p>
          <a:p>
            <a:pPr>
              <a:buNone/>
            </a:pPr>
            <a:r>
              <a:rPr lang="en-IN" b="1" dirty="0" smtClean="0">
                <a:solidFill>
                  <a:srgbClr val="92D050"/>
                </a:solidFill>
              </a:rPr>
              <a:t>13.            end { partition }</a:t>
            </a:r>
          </a:p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</a:rPr>
              <a:t>19.         begin</a:t>
            </a:r>
          </a:p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</a:rPr>
              <a:t>20.                   </a:t>
            </a:r>
            <a:r>
              <a:rPr lang="en-IN" b="1" dirty="0" err="1" smtClean="0">
                <a:solidFill>
                  <a:srgbClr val="FF0000"/>
                </a:solidFill>
              </a:rPr>
              <a:t>i</a:t>
            </a:r>
            <a:r>
              <a:rPr lang="en-IN" b="1" dirty="0" smtClean="0">
                <a:solidFill>
                  <a:srgbClr val="FF0000"/>
                </a:solidFill>
              </a:rPr>
              <a:t>:= partition (</a:t>
            </a:r>
            <a:r>
              <a:rPr lang="en-IN" b="1" dirty="0" err="1" smtClean="0">
                <a:solidFill>
                  <a:srgbClr val="FF0000"/>
                </a:solidFill>
              </a:rPr>
              <a:t>m,n</a:t>
            </a:r>
            <a:r>
              <a:rPr lang="en-IN" b="1" dirty="0" smtClean="0">
                <a:solidFill>
                  <a:srgbClr val="FF0000"/>
                </a:solidFill>
              </a:rPr>
              <a:t>); </a:t>
            </a:r>
          </a:p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</a:rPr>
              <a:t>21.                   </a:t>
            </a:r>
            <a:r>
              <a:rPr lang="en-IN" b="1" dirty="0" err="1" smtClean="0">
                <a:solidFill>
                  <a:srgbClr val="FF0000"/>
                </a:solidFill>
              </a:rPr>
              <a:t>quicksort</a:t>
            </a:r>
            <a:r>
              <a:rPr lang="en-IN" b="1" dirty="0" smtClean="0">
                <a:solidFill>
                  <a:srgbClr val="FF0000"/>
                </a:solidFill>
              </a:rPr>
              <a:t> (m,i-1); </a:t>
            </a:r>
          </a:p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</a:rPr>
              <a:t> 22.                  </a:t>
            </a:r>
            <a:r>
              <a:rPr lang="en-IN" b="1" dirty="0" err="1" smtClean="0">
                <a:solidFill>
                  <a:srgbClr val="FF0000"/>
                </a:solidFill>
              </a:rPr>
              <a:t>quicksort</a:t>
            </a:r>
            <a:r>
              <a:rPr lang="en-IN" b="1" dirty="0" smtClean="0">
                <a:solidFill>
                  <a:srgbClr val="FF0000"/>
                </a:solidFill>
              </a:rPr>
              <a:t>(i+1, n);</a:t>
            </a:r>
          </a:p>
          <a:p>
            <a:pPr>
              <a:buNone/>
            </a:pP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 23.        end </a:t>
            </a:r>
            <a:r>
              <a:rPr lang="en-IN" b="1" dirty="0">
                <a:solidFill>
                  <a:srgbClr val="FF0000"/>
                </a:solidFill>
              </a:rPr>
              <a:t>{ </a:t>
            </a:r>
            <a:r>
              <a:rPr lang="en-IN" b="1" dirty="0" err="1">
                <a:solidFill>
                  <a:srgbClr val="FF0000"/>
                </a:solidFill>
              </a:rPr>
              <a:t>quicksort</a:t>
            </a:r>
            <a:r>
              <a:rPr lang="en-IN" b="1" dirty="0">
                <a:solidFill>
                  <a:srgbClr val="FF0000"/>
                </a:solidFill>
              </a:rPr>
              <a:t> }</a:t>
            </a:r>
          </a:p>
          <a:p>
            <a:pPr>
              <a:buNone/>
            </a:pPr>
            <a:r>
              <a:rPr lang="en-IN" b="1" dirty="0" smtClean="0"/>
              <a:t>24. </a:t>
            </a:r>
            <a:r>
              <a:rPr lang="en-IN" b="1" dirty="0"/>
              <a:t>begin </a:t>
            </a:r>
            <a:endParaRPr lang="en-IN" b="1" dirty="0" smtClean="0"/>
          </a:p>
          <a:p>
            <a:pPr>
              <a:buNone/>
            </a:pPr>
            <a:r>
              <a:rPr lang="en-IN" b="1" dirty="0"/>
              <a:t> </a:t>
            </a:r>
            <a:r>
              <a:rPr lang="en-IN" b="1" dirty="0" smtClean="0"/>
              <a:t>25.           </a:t>
            </a:r>
            <a:r>
              <a:rPr lang="en-IN" b="1" dirty="0" err="1" smtClean="0"/>
              <a:t>readarray</a:t>
            </a:r>
            <a:r>
              <a:rPr lang="en-IN" b="1" dirty="0" smtClean="0"/>
              <a:t>;</a:t>
            </a:r>
          </a:p>
          <a:p>
            <a:pPr>
              <a:buNone/>
            </a:pPr>
            <a:r>
              <a:rPr lang="en-IN" b="1" dirty="0" smtClean="0"/>
              <a:t>26.           </a:t>
            </a:r>
            <a:r>
              <a:rPr lang="en-IN" b="1" dirty="0" err="1" smtClean="0"/>
              <a:t>quicksort</a:t>
            </a:r>
            <a:r>
              <a:rPr lang="en-IN" b="1" dirty="0" smtClean="0"/>
              <a:t>(1,9)</a:t>
            </a:r>
          </a:p>
          <a:p>
            <a:pPr>
              <a:buNone/>
            </a:pPr>
            <a:r>
              <a:rPr lang="en-IN" b="1" dirty="0" smtClean="0"/>
              <a:t>27. end </a:t>
            </a:r>
            <a:r>
              <a:rPr lang="en-IN" b="1" dirty="0"/>
              <a:t>{ sort 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49" y="3500438"/>
            <a:ext cx="6191251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27901" y="1"/>
            <a:ext cx="4864100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01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77001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Activation Record </a:t>
            </a:r>
            <a:r>
              <a:rPr lang="en-IN" b="1" dirty="0" smtClean="0"/>
              <a:t>Basic Structure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2687" y="601450"/>
            <a:ext cx="11945878" cy="6051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2218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151" y="0"/>
            <a:ext cx="8596668" cy="51832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Activation Records on the Stack</a:t>
            </a:r>
            <a:endParaRPr lang="en-IN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237" y="572111"/>
            <a:ext cx="12068124" cy="61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75176" y="6408554"/>
            <a:ext cx="666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Memorizing the ARP is in the form of  Control link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8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44624"/>
            <a:ext cx="10972800" cy="490066"/>
          </a:xfrm>
        </p:spPr>
        <p:txBody>
          <a:bodyPr>
            <a:normAutofit fontScale="90000"/>
          </a:bodyPr>
          <a:lstStyle/>
          <a:p>
            <a:r>
              <a:rPr lang="en-IN" dirty="0"/>
              <a:t>Example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5" y="836715"/>
            <a:ext cx="6613161" cy="525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9239272" y="1643050"/>
            <a:ext cx="2076456" cy="5000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4" idx="4"/>
          </p:cNvCxnSpPr>
          <p:nvPr/>
        </p:nvCxnSpPr>
        <p:spPr>
          <a:xfrm rot="16200000" flipH="1">
            <a:off x="10032231" y="2388387"/>
            <a:ext cx="500066" cy="95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9334523" y="2643182"/>
            <a:ext cx="2076456" cy="5000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70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" y="0"/>
            <a:ext cx="12146328" cy="681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2" y="0"/>
            <a:ext cx="11241165" cy="57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5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8" y="0"/>
            <a:ext cx="121772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8953520" y="2357430"/>
            <a:ext cx="2076456" cy="5000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fact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5" name="Shape 4"/>
          <p:cNvCxnSpPr>
            <a:stCxn id="3" idx="4"/>
            <a:endCxn id="3" idx="5"/>
          </p:cNvCxnSpPr>
          <p:nvPr/>
        </p:nvCxnSpPr>
        <p:spPr>
          <a:xfrm rot="5400000" flipH="1" flipV="1">
            <a:off x="10322201" y="2453814"/>
            <a:ext cx="73233" cy="734137"/>
          </a:xfrm>
          <a:prstGeom prst="curvedConnector3">
            <a:avLst>
              <a:gd name="adj1" fmla="val -3121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3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1812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5255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Runtime Environment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711" y="606341"/>
            <a:ext cx="11804073" cy="5950934"/>
          </a:xfrm>
        </p:spPr>
        <p:txBody>
          <a:bodyPr>
            <a:noAutofit/>
          </a:bodyPr>
          <a:lstStyle/>
          <a:p>
            <a:r>
              <a:rPr lang="en-IN" sz="3200" dirty="0" smtClean="0"/>
              <a:t>Relationship between names and data objects (of target machine) </a:t>
            </a:r>
          </a:p>
          <a:p>
            <a:r>
              <a:rPr lang="en-IN" sz="3200" dirty="0" smtClean="0"/>
              <a:t>Allocation &amp; de-allocation is managed by run time support package </a:t>
            </a:r>
          </a:p>
          <a:p>
            <a:r>
              <a:rPr lang="en-IN" sz="3200" dirty="0" smtClean="0"/>
              <a:t>Each execution of a procedure is an activation of the procedure. If procedure is recursive, several activations may be alive at the same time. </a:t>
            </a:r>
          </a:p>
          <a:p>
            <a:pPr lvl="1"/>
            <a:r>
              <a:rPr lang="en-IN" sz="3200" dirty="0" smtClean="0"/>
              <a:t>If a and b are activations of two procedures then their lifetime is either non overlapping or nested </a:t>
            </a:r>
          </a:p>
          <a:p>
            <a:pPr lvl="1"/>
            <a:r>
              <a:rPr lang="en-IN" sz="3200" dirty="0" smtClean="0"/>
              <a:t>A procedure is recursive if an activation can begin before an earlier activation of the same procedure has ended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0646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27" y="0"/>
            <a:ext cx="119705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5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4624"/>
            <a:ext cx="12240683" cy="681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3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63020" y="5214952"/>
            <a:ext cx="2952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Therefore, </a:t>
            </a:r>
            <a:r>
              <a:rPr lang="en-US" b="1" dirty="0" smtClean="0">
                <a:solidFill>
                  <a:srgbClr val="FF0000"/>
                </a:solidFill>
              </a:rPr>
              <a:t>Activation Records</a:t>
            </a:r>
            <a:r>
              <a:rPr lang="en-US" dirty="0" smtClean="0">
                <a:solidFill>
                  <a:srgbClr val="FF0000"/>
                </a:solidFill>
              </a:rPr>
              <a:t> can be implemented in heap rather than stack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8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8806"/>
          </a:xfrm>
        </p:spPr>
        <p:txBody>
          <a:bodyPr>
            <a:normAutofit/>
          </a:bodyPr>
          <a:lstStyle/>
          <a:p>
            <a:r>
              <a:rPr lang="en-IN" b="1" dirty="0"/>
              <a:t>Storage for Blocks within a Single Procedure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584645"/>
            <a:ext cx="12092573" cy="6202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54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Variable-length Data</a:t>
            </a:r>
            <a:endParaRPr lang="en-IN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61" y="1285860"/>
            <a:ext cx="11334829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479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244158" cy="811713"/>
          </a:xfrm>
        </p:spPr>
        <p:txBody>
          <a:bodyPr/>
          <a:lstStyle/>
          <a:p>
            <a:r>
              <a:rPr lang="en-US" dirty="0" smtClean="0"/>
              <a:t>Access to local and global 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45459"/>
            <a:ext cx="10972800" cy="592681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Access to Local variables</a:t>
            </a:r>
            <a:r>
              <a:rPr lang="en-IN" sz="3200" dirty="0" smtClean="0"/>
              <a:t>:</a:t>
            </a:r>
          </a:p>
          <a:p>
            <a:pPr lvl="1"/>
            <a:r>
              <a:rPr lang="en-IN" sz="3200" dirty="0" smtClean="0"/>
              <a:t> Stack relative: variable is synonymous with relative location of the activation record (+/- offset to stack) </a:t>
            </a:r>
          </a:p>
          <a:p>
            <a:pPr lvl="2"/>
            <a:r>
              <a:rPr lang="en-US" sz="3200" b="1" dirty="0" smtClean="0">
                <a:solidFill>
                  <a:srgbClr val="FF0000"/>
                </a:solidFill>
              </a:rPr>
              <a:t>Current   ARP + offset</a:t>
            </a:r>
            <a:endParaRPr lang="en-IN" sz="3200" b="1" dirty="0" smtClean="0">
              <a:solidFill>
                <a:srgbClr val="FF0000"/>
              </a:solidFill>
            </a:endParaRPr>
          </a:p>
          <a:p>
            <a:r>
              <a:rPr lang="en-IN" sz="3200" dirty="0" smtClean="0"/>
              <a:t>Access method for global variables: </a:t>
            </a:r>
          </a:p>
          <a:p>
            <a:pPr lvl="1"/>
            <a:r>
              <a:rPr lang="en-IN" sz="3200" dirty="0" smtClean="0"/>
              <a:t> Compiler determines relative address of variable </a:t>
            </a:r>
            <a:r>
              <a:rPr lang="en-IN" sz="3200" dirty="0" err="1" smtClean="0"/>
              <a:t>wrt</a:t>
            </a:r>
            <a:r>
              <a:rPr lang="en-IN" sz="3200" dirty="0" smtClean="0"/>
              <a:t> to module/file into .data/.</a:t>
            </a:r>
            <a:r>
              <a:rPr lang="en-IN" sz="3200" dirty="0" err="1" smtClean="0"/>
              <a:t>bss</a:t>
            </a:r>
            <a:r>
              <a:rPr lang="en-IN" sz="3200" dirty="0" smtClean="0"/>
              <a:t> segment </a:t>
            </a:r>
          </a:p>
          <a:p>
            <a:pPr lvl="1"/>
            <a:r>
              <a:rPr lang="en-IN" sz="3200" dirty="0" smtClean="0"/>
              <a:t>Linker merges all segments into a single segment and changes the offsets -&gt; leads to global address </a:t>
            </a:r>
          </a:p>
          <a:p>
            <a:pPr lvl="1"/>
            <a:r>
              <a:rPr lang="en-IN" sz="3200" dirty="0" smtClean="0"/>
              <a:t>Special handling of dynamically loaded modules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734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5859"/>
            <a:ext cx="8596668" cy="656869"/>
          </a:xfrm>
        </p:spPr>
        <p:txBody>
          <a:bodyPr/>
          <a:lstStyle/>
          <a:p>
            <a:r>
              <a:rPr lang="en-IN" b="1" dirty="0"/>
              <a:t>Scoping Rules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017" y="562332"/>
            <a:ext cx="12009445" cy="6151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66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04137"/>
          </a:xfrm>
        </p:spPr>
        <p:txBody>
          <a:bodyPr/>
          <a:lstStyle/>
          <a:p>
            <a:r>
              <a:rPr lang="en-US" dirty="0" smtClean="0"/>
              <a:t>Access to non local variables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475" y="713917"/>
            <a:ext cx="11804073" cy="5911815"/>
          </a:xfrm>
        </p:spPr>
        <p:txBody>
          <a:bodyPr>
            <a:noAutofit/>
          </a:bodyPr>
          <a:lstStyle/>
          <a:p>
            <a:pPr>
              <a:spcBef>
                <a:spcPct val="10000"/>
              </a:spcBef>
            </a:pPr>
            <a:r>
              <a:rPr lang="en-US" sz="2800" dirty="0" smtClean="0"/>
              <a:t>Include a field ‘access link’ in the activation record</a:t>
            </a:r>
          </a:p>
          <a:p>
            <a:pPr>
              <a:spcBef>
                <a:spcPct val="10000"/>
              </a:spcBef>
            </a:pPr>
            <a:r>
              <a:rPr lang="en-US" sz="2800" dirty="0" smtClean="0"/>
              <a:t>If p is nested in q then access link of p points to the access link in most recent activation of q</a:t>
            </a:r>
          </a:p>
          <a:p>
            <a:pPr>
              <a:spcBef>
                <a:spcPct val="10000"/>
              </a:spcBef>
              <a:buFontTx/>
              <a:buChar char="•"/>
            </a:pPr>
            <a:r>
              <a:rPr lang="en-US" sz="2800" dirty="0" smtClean="0"/>
              <a:t>Access nonlocal name in </a:t>
            </a:r>
            <a:r>
              <a:rPr lang="en-US" sz="2800" dirty="0"/>
              <a:t>l</a:t>
            </a:r>
            <a:r>
              <a:rPr lang="en-US" sz="2800" dirty="0" smtClean="0"/>
              <a:t>exical scoping: </a:t>
            </a:r>
          </a:p>
          <a:p>
            <a:pPr lvl="1">
              <a:spcBef>
                <a:spcPct val="10000"/>
              </a:spcBef>
            </a:pPr>
            <a:r>
              <a:rPr lang="en-IN" sz="2800" dirty="0" smtClean="0"/>
              <a:t>To implement access to nonlocal data a in procedure p, the compiler generates code to traverse </a:t>
            </a:r>
            <a:r>
              <a:rPr lang="en-IN" sz="2800" dirty="0" err="1" smtClean="0"/>
              <a:t>np</a:t>
            </a:r>
            <a:r>
              <a:rPr lang="en-IN" sz="2800" dirty="0" smtClean="0"/>
              <a:t> - </a:t>
            </a:r>
            <a:r>
              <a:rPr lang="en-IN" sz="2800" dirty="0" err="1" smtClean="0"/>
              <a:t>na</a:t>
            </a:r>
            <a:r>
              <a:rPr lang="en-IN" sz="2800" dirty="0" smtClean="0"/>
              <a:t> access links to reach the activation record where a resides</a:t>
            </a:r>
          </a:p>
          <a:p>
            <a:pPr lvl="2">
              <a:spcBef>
                <a:spcPct val="10000"/>
              </a:spcBef>
            </a:pPr>
            <a:r>
              <a:rPr lang="en-IN" sz="2800" dirty="0" err="1" smtClean="0"/>
              <a:t>np</a:t>
            </a:r>
            <a:r>
              <a:rPr lang="en-IN" sz="2800" dirty="0" smtClean="0"/>
              <a:t> is the nesting depth of procedure p </a:t>
            </a:r>
          </a:p>
          <a:p>
            <a:pPr lvl="2">
              <a:spcBef>
                <a:spcPct val="10000"/>
              </a:spcBef>
            </a:pPr>
            <a:r>
              <a:rPr lang="en-IN" sz="2800" dirty="0" err="1" smtClean="0"/>
              <a:t>na</a:t>
            </a:r>
            <a:r>
              <a:rPr lang="en-IN" sz="2800" dirty="0" smtClean="0"/>
              <a:t> is the nesting depth of the procedure containing a</a:t>
            </a:r>
          </a:p>
          <a:p>
            <a:pPr lvl="1">
              <a:spcBef>
                <a:spcPct val="10000"/>
              </a:spcBef>
            </a:pPr>
            <a:r>
              <a:rPr lang="en-IN" sz="2800" dirty="0" smtClean="0"/>
              <a:t> </a:t>
            </a:r>
            <a:r>
              <a:rPr lang="en-US" sz="2800" dirty="0" smtClean="0"/>
              <a:t>Therefore, address of a non local </a:t>
            </a:r>
            <a:r>
              <a:rPr lang="en-US" sz="2800" i="1" dirty="0" smtClean="0"/>
              <a:t>a</a:t>
            </a:r>
            <a:r>
              <a:rPr lang="en-US" sz="2800" dirty="0" smtClean="0"/>
              <a:t> in procedure p can be stored in symbol table as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800" dirty="0" smtClean="0"/>
              <a:t>		</a:t>
            </a:r>
            <a:r>
              <a:rPr lang="en-US" sz="2800" dirty="0" smtClean="0">
                <a:solidFill>
                  <a:srgbClr val="FF0000"/>
                </a:solidFill>
              </a:rPr>
              <a:t>               (</a:t>
            </a:r>
            <a:r>
              <a:rPr lang="en-US" sz="2800" dirty="0" err="1" smtClean="0">
                <a:solidFill>
                  <a:srgbClr val="FF0000"/>
                </a:solidFill>
              </a:rPr>
              <a:t>np-na</a:t>
            </a:r>
            <a:r>
              <a:rPr lang="en-US" sz="2800" dirty="0" smtClean="0">
                <a:solidFill>
                  <a:srgbClr val="FF0000"/>
                </a:solidFill>
              </a:rPr>
              <a:t>, offset of </a:t>
            </a:r>
            <a:r>
              <a:rPr lang="en-US" sz="2800" i="1" dirty="0" smtClean="0">
                <a:solidFill>
                  <a:srgbClr val="FF0000"/>
                </a:solidFill>
              </a:rPr>
              <a:t>a</a:t>
            </a:r>
            <a:r>
              <a:rPr lang="en-US" sz="2800" dirty="0" smtClean="0">
                <a:solidFill>
                  <a:srgbClr val="FF0000"/>
                </a:solidFill>
              </a:rPr>
              <a:t> in record of activation having </a:t>
            </a:r>
            <a:r>
              <a:rPr lang="en-US" sz="2800" i="1" dirty="0" smtClean="0">
                <a:solidFill>
                  <a:srgbClr val="FF0000"/>
                </a:solidFill>
              </a:rPr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3164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000B-8FC2-4743-B649-EFADDA55A6FE}" type="slidenum">
              <a:rPr lang="en-US"/>
              <a:pPr/>
              <a:t>58</a:t>
            </a:fld>
            <a:endParaRPr lang="en-US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10363200" cy="1143000"/>
          </a:xfrm>
        </p:spPr>
        <p:txBody>
          <a:bodyPr/>
          <a:lstStyle/>
          <a:p>
            <a:r>
              <a:rPr lang="en-US" sz="4000"/>
              <a:t>Scope with nested procedures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200" y="1447800"/>
            <a:ext cx="5588000" cy="5029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Program sort;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  var a: array[1..n] of integer;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	      x: integer;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  </a:t>
            </a:r>
            <a:r>
              <a:rPr lang="en-US" sz="2000">
                <a:solidFill>
                  <a:srgbClr val="008000"/>
                </a:solidFill>
              </a:rPr>
              <a:t>procedure readarray;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008000"/>
                </a:solidFill>
              </a:rPr>
              <a:t>		var i: integer;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008000"/>
                </a:solidFill>
              </a:rPr>
              <a:t>		begin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008000"/>
                </a:solidFill>
              </a:rPr>
              <a:t>	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008000"/>
                </a:solidFill>
              </a:rPr>
              <a:t>		end;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  </a:t>
            </a:r>
            <a:r>
              <a:rPr lang="en-US" sz="2000">
                <a:solidFill>
                  <a:schemeClr val="accent2"/>
                </a:solidFill>
              </a:rPr>
              <a:t>procedure exchange(i,j:integer)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chemeClr val="accent2"/>
                </a:solidFill>
              </a:rPr>
              <a:t>		begin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chemeClr val="accent2"/>
                </a:solidFill>
              </a:rPr>
              <a:t>	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chemeClr val="accent2"/>
                </a:solidFill>
              </a:rPr>
              <a:t>		end;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/>
              <a:t>	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5333995" y="1285861"/>
            <a:ext cx="4129657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996633"/>
                </a:solidFill>
              </a:rPr>
              <a:t>procedure </a:t>
            </a:r>
            <a:r>
              <a:rPr lang="en-US" sz="2000" dirty="0" err="1">
                <a:solidFill>
                  <a:srgbClr val="996633"/>
                </a:solidFill>
              </a:rPr>
              <a:t>quicksort</a:t>
            </a:r>
            <a:r>
              <a:rPr lang="en-US" sz="2000" dirty="0">
                <a:solidFill>
                  <a:srgbClr val="996633"/>
                </a:solidFill>
              </a:rPr>
              <a:t>(</a:t>
            </a:r>
            <a:r>
              <a:rPr lang="en-US" sz="2000" dirty="0" err="1">
                <a:solidFill>
                  <a:srgbClr val="996633"/>
                </a:solidFill>
              </a:rPr>
              <a:t>m,n:integer</a:t>
            </a:r>
            <a:r>
              <a:rPr lang="en-US" sz="2000" dirty="0">
                <a:solidFill>
                  <a:srgbClr val="996633"/>
                </a:solidFill>
              </a:rPr>
              <a:t>);</a:t>
            </a:r>
          </a:p>
          <a:p>
            <a:r>
              <a:rPr lang="en-US" sz="2000" dirty="0">
                <a:solidFill>
                  <a:srgbClr val="996633"/>
                </a:solidFill>
              </a:rPr>
              <a:t>   </a:t>
            </a:r>
            <a:r>
              <a:rPr lang="en-US" sz="2000" dirty="0" err="1">
                <a:solidFill>
                  <a:srgbClr val="996633"/>
                </a:solidFill>
              </a:rPr>
              <a:t>var</a:t>
            </a:r>
            <a:r>
              <a:rPr lang="en-US" sz="2000" dirty="0">
                <a:solidFill>
                  <a:srgbClr val="996633"/>
                </a:solidFill>
              </a:rPr>
              <a:t> k,v : integer;</a:t>
            </a:r>
          </a:p>
          <a:p>
            <a:endParaRPr lang="en-US" sz="2000" dirty="0">
              <a:solidFill>
                <a:srgbClr val="996633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FF0066"/>
                </a:solidFill>
              </a:rPr>
              <a:t>function partition(</a:t>
            </a:r>
            <a:r>
              <a:rPr lang="en-US" sz="2000" dirty="0" err="1">
                <a:solidFill>
                  <a:srgbClr val="FF0066"/>
                </a:solidFill>
              </a:rPr>
              <a:t>y,z:integer</a:t>
            </a:r>
            <a:r>
              <a:rPr lang="en-US" sz="2000" dirty="0">
                <a:solidFill>
                  <a:srgbClr val="FF0066"/>
                </a:solidFill>
              </a:rPr>
              <a:t>):</a:t>
            </a:r>
          </a:p>
          <a:p>
            <a:r>
              <a:rPr lang="en-US" sz="2000" dirty="0">
                <a:solidFill>
                  <a:srgbClr val="FF0066"/>
                </a:solidFill>
              </a:rPr>
              <a:t>                                      integer;</a:t>
            </a:r>
          </a:p>
          <a:p>
            <a:r>
              <a:rPr lang="en-US" sz="2000" dirty="0">
                <a:solidFill>
                  <a:srgbClr val="FF0066"/>
                </a:solidFill>
              </a:rPr>
              <a:t>       </a:t>
            </a:r>
            <a:r>
              <a:rPr lang="en-US" sz="2000" dirty="0" err="1">
                <a:solidFill>
                  <a:srgbClr val="FF0066"/>
                </a:solidFill>
              </a:rPr>
              <a:t>var</a:t>
            </a:r>
            <a:r>
              <a:rPr lang="en-US" sz="2000" dirty="0">
                <a:solidFill>
                  <a:srgbClr val="FF0066"/>
                </a:solidFill>
              </a:rPr>
              <a:t> i,j: integer;</a:t>
            </a:r>
          </a:p>
          <a:p>
            <a:r>
              <a:rPr lang="en-US" sz="2000" dirty="0">
                <a:solidFill>
                  <a:srgbClr val="FF0066"/>
                </a:solidFill>
              </a:rPr>
              <a:t>	begin</a:t>
            </a:r>
          </a:p>
          <a:p>
            <a:r>
              <a:rPr lang="en-US" sz="2000" dirty="0">
                <a:solidFill>
                  <a:srgbClr val="FF0066"/>
                </a:solidFill>
              </a:rPr>
              <a:t>			</a:t>
            </a:r>
          </a:p>
          <a:p>
            <a:r>
              <a:rPr lang="en-US" sz="2000" dirty="0">
                <a:solidFill>
                  <a:srgbClr val="FF0066"/>
                </a:solidFill>
              </a:rPr>
              <a:t>	end;</a:t>
            </a:r>
          </a:p>
          <a:p>
            <a:r>
              <a:rPr lang="en-US" sz="2000" dirty="0"/>
              <a:t>       </a:t>
            </a:r>
            <a:r>
              <a:rPr lang="en-US" sz="2000" dirty="0">
                <a:solidFill>
                  <a:srgbClr val="996633"/>
                </a:solidFill>
              </a:rPr>
              <a:t>begin</a:t>
            </a:r>
          </a:p>
          <a:p>
            <a:r>
              <a:rPr lang="en-US" sz="2000" dirty="0">
                <a:solidFill>
                  <a:srgbClr val="996633"/>
                </a:solidFill>
              </a:rPr>
              <a:t>		.</a:t>
            </a:r>
          </a:p>
          <a:p>
            <a:r>
              <a:rPr lang="en-US" sz="2000" dirty="0">
                <a:solidFill>
                  <a:srgbClr val="996633"/>
                </a:solidFill>
              </a:rPr>
              <a:t>       end;</a:t>
            </a:r>
          </a:p>
          <a:p>
            <a:r>
              <a:rPr lang="en-US" sz="2000" dirty="0"/>
              <a:t>begin</a:t>
            </a:r>
          </a:p>
          <a:p>
            <a:r>
              <a:rPr lang="en-US" sz="2000" dirty="0"/>
              <a:t>	.</a:t>
            </a:r>
          </a:p>
          <a:p>
            <a:r>
              <a:rPr lang="en-US" sz="2000" dirty="0"/>
              <a:t>end.</a:t>
            </a:r>
          </a:p>
          <a:p>
            <a:endParaRPr 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11" y="3643314"/>
            <a:ext cx="4571989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7477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825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Access links for non-locals</a:t>
            </a:r>
            <a:endParaRPr lang="en-IN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C1ED-51C0-48DE-B31B-599372FE67CD}" type="slidenum">
              <a:rPr lang="en-US"/>
              <a:pPr/>
              <a:t>59</a:t>
            </a:fld>
            <a:endParaRPr lang="en-US"/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4876800" y="1143000"/>
            <a:ext cx="2438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4876800" y="2057400"/>
            <a:ext cx="2438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4876800" y="2971800"/>
            <a:ext cx="2438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4876800" y="3886200"/>
            <a:ext cx="2438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4876800" y="4800600"/>
            <a:ext cx="2438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5588000" y="1143000"/>
            <a:ext cx="5822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sort</a:t>
            </a:r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4978400" y="2057401"/>
            <a:ext cx="16321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quicksort(1,9)</a:t>
            </a:r>
          </a:p>
        </p:txBody>
      </p:sp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4978400" y="2971801"/>
            <a:ext cx="16321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quicksort(1,3)</a:t>
            </a:r>
          </a:p>
        </p:txBody>
      </p:sp>
      <p:sp>
        <p:nvSpPr>
          <p:cNvPr id="77836" name="Text Box 12"/>
          <p:cNvSpPr txBox="1">
            <a:spLocks noChangeArrowheads="1"/>
          </p:cNvSpPr>
          <p:nvPr/>
        </p:nvSpPr>
        <p:spPr bwMode="auto">
          <a:xfrm>
            <a:off x="4978401" y="3886201"/>
            <a:ext cx="1587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partition(1,3)</a:t>
            </a:r>
          </a:p>
        </p:txBody>
      </p:sp>
      <p:sp>
        <p:nvSpPr>
          <p:cNvPr id="77837" name="Text Box 13"/>
          <p:cNvSpPr txBox="1">
            <a:spLocks noChangeArrowheads="1"/>
          </p:cNvSpPr>
          <p:nvPr/>
        </p:nvSpPr>
        <p:spPr bwMode="auto">
          <a:xfrm>
            <a:off x="4978400" y="4800601"/>
            <a:ext cx="1563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exchange(i,j)</a:t>
            </a:r>
          </a:p>
        </p:txBody>
      </p:sp>
      <p:cxnSp>
        <p:nvCxnSpPr>
          <p:cNvPr id="77838" name="AutoShape 14"/>
          <p:cNvCxnSpPr>
            <a:cxnSpLocks noChangeShapeType="1"/>
            <a:stCxn id="77829" idx="3"/>
            <a:endCxn id="77828" idx="3"/>
          </p:cNvCxnSpPr>
          <p:nvPr/>
        </p:nvCxnSpPr>
        <p:spPr bwMode="auto">
          <a:xfrm flipV="1">
            <a:off x="7315200" y="1600200"/>
            <a:ext cx="2117" cy="914400"/>
          </a:xfrm>
          <a:prstGeom prst="curvedConnector3">
            <a:avLst>
              <a:gd name="adj1" fmla="val 346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77839" name="AutoShape 15"/>
          <p:cNvCxnSpPr>
            <a:cxnSpLocks noChangeShapeType="1"/>
            <a:stCxn id="77830" idx="3"/>
            <a:endCxn id="77828" idx="3"/>
          </p:cNvCxnSpPr>
          <p:nvPr/>
        </p:nvCxnSpPr>
        <p:spPr bwMode="auto">
          <a:xfrm flipV="1">
            <a:off x="7315200" y="1600200"/>
            <a:ext cx="2117" cy="1828800"/>
          </a:xfrm>
          <a:prstGeom prst="curvedConnector3">
            <a:avLst>
              <a:gd name="adj1" fmla="val 775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77840" name="AutoShape 16"/>
          <p:cNvCxnSpPr>
            <a:cxnSpLocks noChangeShapeType="1"/>
            <a:stCxn id="77831" idx="3"/>
            <a:endCxn id="77830" idx="3"/>
          </p:cNvCxnSpPr>
          <p:nvPr/>
        </p:nvCxnSpPr>
        <p:spPr bwMode="auto">
          <a:xfrm flipV="1">
            <a:off x="7315200" y="3429000"/>
            <a:ext cx="2117" cy="914400"/>
          </a:xfrm>
          <a:prstGeom prst="curvedConnector3">
            <a:avLst>
              <a:gd name="adj1" fmla="val 345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77841" name="AutoShape 17"/>
          <p:cNvCxnSpPr>
            <a:cxnSpLocks noChangeShapeType="1"/>
            <a:stCxn id="77832" idx="3"/>
            <a:endCxn id="77828" idx="3"/>
          </p:cNvCxnSpPr>
          <p:nvPr/>
        </p:nvCxnSpPr>
        <p:spPr bwMode="auto">
          <a:xfrm flipV="1">
            <a:off x="7315200" y="1600200"/>
            <a:ext cx="2117" cy="3657600"/>
          </a:xfrm>
          <a:prstGeom prst="curvedConnector3">
            <a:avLst>
              <a:gd name="adj1" fmla="val 1406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7842" name="AutoShape 18"/>
          <p:cNvSpPr>
            <a:spLocks noChangeArrowheads="1"/>
          </p:cNvSpPr>
          <p:nvPr/>
        </p:nvSpPr>
        <p:spPr bwMode="auto">
          <a:xfrm>
            <a:off x="2641601" y="2514601"/>
            <a:ext cx="647700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77843" name="Text Box 19"/>
          <p:cNvSpPr txBox="1">
            <a:spLocks noChangeArrowheads="1"/>
          </p:cNvSpPr>
          <p:nvPr/>
        </p:nvSpPr>
        <p:spPr bwMode="auto">
          <a:xfrm>
            <a:off x="2336800" y="3505200"/>
            <a:ext cx="7393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2154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animBg="1"/>
      <p:bldP spid="77829" grpId="0" animBg="1"/>
      <p:bldP spid="77830" grpId="0" animBg="1"/>
      <p:bldP spid="77831" grpId="0" animBg="1"/>
      <p:bldP spid="77832" grpId="0" animBg="1"/>
      <p:bldP spid="77833" grpId="0"/>
      <p:bldP spid="77834" grpId="0"/>
      <p:bldP spid="77835" grpId="0"/>
      <p:bldP spid="77836" grpId="0"/>
      <p:bldP spid="77837" grpId="0"/>
      <p:bldP spid="77842" grpId="0" animBg="1"/>
      <p:bldP spid="778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60612"/>
          </a:xfrm>
        </p:spPr>
        <p:txBody>
          <a:bodyPr/>
          <a:lstStyle/>
          <a:p>
            <a:r>
              <a:rPr lang="en-IN" dirty="0"/>
              <a:t>Parameter Passing Methods Call-by-value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144" y="1026867"/>
            <a:ext cx="11168394" cy="5598866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IN" sz="3500" b="1" dirty="0"/>
              <a:t>Basic terminology :</a:t>
            </a:r>
            <a:endParaRPr lang="en-IN" sz="3500" dirty="0"/>
          </a:p>
          <a:p>
            <a:pPr fontAlgn="base"/>
            <a:r>
              <a:rPr lang="en-IN" sz="3500" b="1" dirty="0"/>
              <a:t>R- value: </a:t>
            </a:r>
            <a:r>
              <a:rPr lang="en-IN" sz="3500" dirty="0"/>
              <a:t>The value of an expression is called its </a:t>
            </a:r>
            <a:r>
              <a:rPr lang="en-IN" sz="3500" dirty="0" err="1"/>
              <a:t>r-value</a:t>
            </a:r>
            <a:r>
              <a:rPr lang="en-IN" sz="3500" dirty="0"/>
              <a:t>. The value contained in a single variable also becomes an </a:t>
            </a:r>
            <a:r>
              <a:rPr lang="en-IN" sz="3500" dirty="0" err="1"/>
              <a:t>r-value</a:t>
            </a:r>
            <a:r>
              <a:rPr lang="en-IN" sz="3500" dirty="0"/>
              <a:t> if its appear on the right side of the assignment operator. R-value can always be assigned to some other variable.</a:t>
            </a:r>
          </a:p>
          <a:p>
            <a:pPr fontAlgn="base"/>
            <a:r>
              <a:rPr lang="en-IN" sz="3500" b="1" dirty="0"/>
              <a:t>L-value: </a:t>
            </a:r>
            <a:r>
              <a:rPr lang="en-IN" sz="3500" dirty="0"/>
              <a:t>The location of the memory(address) where the expression is stored is known as the l-value of that expression. It always appears on the left side if the assignment operator.</a:t>
            </a:r>
          </a:p>
          <a:p>
            <a:pPr fontAlgn="base"/>
            <a:r>
              <a:rPr lang="en-IN" sz="3500" b="1" dirty="0"/>
              <a:t>Formal Parameter: </a:t>
            </a:r>
            <a:r>
              <a:rPr lang="en-IN" sz="3500" dirty="0"/>
              <a:t>Variables that take the information passed by the caller procedure are called formal parameters. These variables are declared in the definition of the called function.</a:t>
            </a:r>
          </a:p>
          <a:p>
            <a:pPr fontAlgn="base"/>
            <a:r>
              <a:rPr lang="en-IN" sz="3500" b="1" dirty="0"/>
              <a:t>Actual Parameter: </a:t>
            </a:r>
            <a:r>
              <a:rPr lang="en-IN" sz="3500" dirty="0"/>
              <a:t>Variables whose values and functions are passed to the called function are called actual parameters. These variables are specified in the function call as arguments.</a:t>
            </a:r>
          </a:p>
          <a:p>
            <a:pPr marL="0" indent="0">
              <a:buNone/>
            </a:pP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61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82660"/>
          </a:xfrm>
        </p:spPr>
        <p:txBody>
          <a:bodyPr>
            <a:normAutofit/>
          </a:bodyPr>
          <a:lstStyle/>
          <a:p>
            <a:r>
              <a:rPr lang="en-IN" b="1" dirty="0"/>
              <a:t>Activation Records on the Stack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1963" y="2357430"/>
          <a:ext cx="200026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2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Sort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a,x</a:t>
                      </a:r>
                      <a:endParaRPr lang="en-IN" dirty="0"/>
                    </a:p>
                  </a:txBody>
                  <a:tcPr marL="121920" marR="121920"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2571725" y="2857496"/>
            <a:ext cx="66675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3238481" y="2643182"/>
            <a:ext cx="66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Nil</a:t>
            </a:r>
            <a:endParaRPr lang="en-IN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71725" y="3357562"/>
            <a:ext cx="66675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3238481" y="3214686"/>
            <a:ext cx="66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Nil</a:t>
            </a:r>
            <a:endParaRPr lang="en-IN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382016" y="2428868"/>
          <a:ext cx="200026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2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Sort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a,x</a:t>
                      </a:r>
                      <a:endParaRPr lang="en-IN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quicksort</a:t>
                      </a:r>
                      <a:r>
                        <a:rPr lang="en-US" b="1" dirty="0" smtClean="0"/>
                        <a:t>(1,9)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k,v</a:t>
                      </a:r>
                      <a:endParaRPr lang="en-IN" dirty="0"/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29" name="Curved Left Arrow 28"/>
          <p:cNvSpPr/>
          <p:nvPr/>
        </p:nvSpPr>
        <p:spPr>
          <a:xfrm flipV="1">
            <a:off x="10191779" y="3357562"/>
            <a:ext cx="571504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Curved Left Arrow 29"/>
          <p:cNvSpPr/>
          <p:nvPr/>
        </p:nvSpPr>
        <p:spPr>
          <a:xfrm flipH="1" flipV="1">
            <a:off x="7905763" y="2928934"/>
            <a:ext cx="476253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9906027" y="3000372"/>
            <a:ext cx="66675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10572782" y="2786058"/>
            <a:ext cx="66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Nil</a:t>
            </a:r>
            <a:endParaRPr lang="en-IN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9906027" y="3357562"/>
            <a:ext cx="66675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flipH="1">
            <a:off x="10572782" y="3214686"/>
            <a:ext cx="66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Nil</a:t>
            </a:r>
            <a:endParaRPr lang="en-IN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4286237" y="2357430"/>
          <a:ext cx="200026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2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Sort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a,x</a:t>
                      </a:r>
                      <a:endParaRPr lang="en-IN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Readarray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</a:t>
                      </a:r>
                      <a:endParaRPr lang="en-IN" dirty="0"/>
                    </a:p>
                  </a:txBody>
                  <a:tcPr marL="121920" marR="121920"/>
                </a:tc>
              </a:tr>
            </a:tbl>
          </a:graphicData>
        </a:graphic>
      </p:graphicFrame>
      <p:cxnSp>
        <p:nvCxnSpPr>
          <p:cNvPr id="46" name="Straight Arrow Connector 45"/>
          <p:cNvCxnSpPr/>
          <p:nvPr/>
        </p:nvCxnSpPr>
        <p:spPr>
          <a:xfrm>
            <a:off x="6000749" y="2928934"/>
            <a:ext cx="66675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flipH="1">
            <a:off x="6667505" y="2786058"/>
            <a:ext cx="66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Nil</a:t>
            </a:r>
            <a:endParaRPr lang="en-IN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000749" y="3286124"/>
            <a:ext cx="66675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flipH="1">
            <a:off x="6667505" y="3143248"/>
            <a:ext cx="66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Nil</a:t>
            </a:r>
            <a:endParaRPr lang="en-IN" dirty="0"/>
          </a:p>
        </p:txBody>
      </p:sp>
      <p:sp>
        <p:nvSpPr>
          <p:cNvPr id="50" name="Curved Left Arrow 49"/>
          <p:cNvSpPr/>
          <p:nvPr/>
        </p:nvSpPr>
        <p:spPr>
          <a:xfrm flipV="1">
            <a:off x="6000749" y="3214686"/>
            <a:ext cx="571504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1" name="Curved Left Arrow 50"/>
          <p:cNvSpPr/>
          <p:nvPr/>
        </p:nvSpPr>
        <p:spPr>
          <a:xfrm flipH="1" flipV="1">
            <a:off x="3905235" y="2857496"/>
            <a:ext cx="476253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82594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Activation Records on the Stack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14469" y="1285860"/>
          <a:ext cx="2000264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264"/>
              </a:tblGrid>
              <a:tr h="35718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Sort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dirty="0" smtClean="0"/>
                        <a:t>a,x</a:t>
                      </a:r>
                      <a:endParaRPr lang="en-IN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quicksort</a:t>
                      </a:r>
                      <a:r>
                        <a:rPr lang="en-US" b="1" dirty="0" smtClean="0"/>
                        <a:t>(1,9)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dirty="0" smtClean="0"/>
                        <a:t>k,v</a:t>
                      </a:r>
                      <a:endParaRPr lang="en-IN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partition(1,9)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dirty="0" smtClean="0"/>
                        <a:t>i,j</a:t>
                      </a:r>
                      <a:endParaRPr lang="en-IN" dirty="0"/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6" name="Curved Left Arrow 5"/>
          <p:cNvSpPr/>
          <p:nvPr/>
        </p:nvSpPr>
        <p:spPr>
          <a:xfrm flipV="1">
            <a:off x="3333731" y="2143116"/>
            <a:ext cx="571504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Curved Left Arrow 6"/>
          <p:cNvSpPr/>
          <p:nvPr/>
        </p:nvSpPr>
        <p:spPr>
          <a:xfrm flipH="1" flipV="1">
            <a:off x="1333467" y="1714488"/>
            <a:ext cx="476253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24232" y="1857364"/>
            <a:ext cx="66675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4190987" y="1714488"/>
            <a:ext cx="66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Nil</a:t>
            </a:r>
            <a:endParaRPr lang="en-IN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28981" y="2143116"/>
            <a:ext cx="66675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4095735" y="2000240"/>
            <a:ext cx="66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Nil</a:t>
            </a:r>
            <a:endParaRPr lang="en-IN" dirty="0"/>
          </a:p>
        </p:txBody>
      </p:sp>
      <p:sp>
        <p:nvSpPr>
          <p:cNvPr id="12" name="Curved Left Arrow 11"/>
          <p:cNvSpPr/>
          <p:nvPr/>
        </p:nvSpPr>
        <p:spPr>
          <a:xfrm flipV="1">
            <a:off x="3428981" y="3643314"/>
            <a:ext cx="571504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Curved Left Arrow 12"/>
          <p:cNvSpPr/>
          <p:nvPr/>
        </p:nvSpPr>
        <p:spPr>
          <a:xfrm flipH="1" flipV="1">
            <a:off x="1428717" y="3214686"/>
            <a:ext cx="476253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8096264" y="1285860"/>
          <a:ext cx="2000264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264"/>
              </a:tblGrid>
              <a:tr h="35718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Sort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dirty="0" smtClean="0"/>
                        <a:t>a,x</a:t>
                      </a:r>
                      <a:endParaRPr lang="en-IN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quicksort</a:t>
                      </a:r>
                      <a:r>
                        <a:rPr lang="en-US" b="1" dirty="0" smtClean="0"/>
                        <a:t>(1,9)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dirty="0" smtClean="0"/>
                        <a:t>k,v</a:t>
                      </a:r>
                      <a:endParaRPr lang="en-IN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partition(1,9)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dirty="0" smtClean="0"/>
                        <a:t>i,j</a:t>
                      </a:r>
                      <a:endParaRPr lang="en-IN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exchange(1,9)</a:t>
                      </a:r>
                      <a:endParaRPr lang="en-IN" b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access  link</a:t>
                      </a:r>
                      <a:endParaRPr lang="en-IN" i="1" dirty="0"/>
                    </a:p>
                  </a:txBody>
                  <a:tcPr marL="121920" marR="121920"/>
                </a:tc>
              </a:tr>
              <a:tr h="357188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control  link</a:t>
                      </a:r>
                      <a:endParaRPr lang="en-IN" i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15" name="Curved Left Arrow 14"/>
          <p:cNvSpPr/>
          <p:nvPr/>
        </p:nvSpPr>
        <p:spPr>
          <a:xfrm flipV="1">
            <a:off x="9715525" y="2143116"/>
            <a:ext cx="571504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flipH="1" flipV="1">
            <a:off x="7715262" y="1714488"/>
            <a:ext cx="476253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06027" y="1857364"/>
            <a:ext cx="66675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flipH="1">
            <a:off x="10572782" y="1714488"/>
            <a:ext cx="66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Nil</a:t>
            </a:r>
            <a:endParaRPr lang="en-IN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810776" y="2143116"/>
            <a:ext cx="66675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flipH="1">
            <a:off x="10477530" y="2000240"/>
            <a:ext cx="66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Nil</a:t>
            </a:r>
            <a:endParaRPr lang="en-IN" dirty="0"/>
          </a:p>
        </p:txBody>
      </p:sp>
      <p:sp>
        <p:nvSpPr>
          <p:cNvPr id="21" name="Curved Left Arrow 20"/>
          <p:cNvSpPr/>
          <p:nvPr/>
        </p:nvSpPr>
        <p:spPr>
          <a:xfrm flipV="1">
            <a:off x="9810776" y="3643314"/>
            <a:ext cx="571504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Curved Left Arrow 21"/>
          <p:cNvSpPr/>
          <p:nvPr/>
        </p:nvSpPr>
        <p:spPr>
          <a:xfrm flipH="1" flipV="1">
            <a:off x="7048507" y="1643050"/>
            <a:ext cx="1047757" cy="471490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Curved Left Arrow 22"/>
          <p:cNvSpPr/>
          <p:nvPr/>
        </p:nvSpPr>
        <p:spPr>
          <a:xfrm flipH="1" flipV="1">
            <a:off x="8013712" y="3367086"/>
            <a:ext cx="476253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Curved Left Arrow 24"/>
          <p:cNvSpPr/>
          <p:nvPr/>
        </p:nvSpPr>
        <p:spPr>
          <a:xfrm flipV="1">
            <a:off x="9810776" y="5072074"/>
            <a:ext cx="571504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5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258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Dynamic Scoping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66" y="748145"/>
            <a:ext cx="11945878" cy="589556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Binding of non local names to storage do not change when new activation is set up </a:t>
            </a:r>
          </a:p>
          <a:p>
            <a:r>
              <a:rPr lang="en-IN" sz="2400" dirty="0" smtClean="0"/>
              <a:t> A non local name a in the called activation refers to same storage that it did in the calling activation</a:t>
            </a:r>
          </a:p>
          <a:p>
            <a:r>
              <a:rPr lang="en-IN" sz="2400" dirty="0" smtClean="0"/>
              <a:t>Deep Access </a:t>
            </a:r>
          </a:p>
          <a:p>
            <a:pPr lvl="1"/>
            <a:r>
              <a:rPr lang="en-IN" sz="2400" dirty="0" smtClean="0"/>
              <a:t>Dispense with access links </a:t>
            </a:r>
          </a:p>
          <a:p>
            <a:pPr lvl="1"/>
            <a:r>
              <a:rPr lang="en-IN" sz="2400" dirty="0" smtClean="0"/>
              <a:t>use control links to search into the stack </a:t>
            </a:r>
          </a:p>
          <a:p>
            <a:pPr lvl="1"/>
            <a:r>
              <a:rPr lang="en-IN" sz="2400" dirty="0" smtClean="0"/>
              <a:t>term deep access comes from the fact that search may go deep into the stack </a:t>
            </a:r>
          </a:p>
          <a:p>
            <a:r>
              <a:rPr lang="en-IN" sz="2400" dirty="0" smtClean="0"/>
              <a:t>Shallow Access</a:t>
            </a:r>
          </a:p>
          <a:p>
            <a:pPr lvl="1"/>
            <a:r>
              <a:rPr lang="en-IN" sz="2400" dirty="0" smtClean="0"/>
              <a:t>hold current value of each name in static memory </a:t>
            </a:r>
          </a:p>
          <a:p>
            <a:pPr lvl="1"/>
            <a:r>
              <a:rPr lang="en-IN" sz="2400" dirty="0" smtClean="0"/>
              <a:t>when a new activation of p occurs a local name n in p takes over the storage for n </a:t>
            </a:r>
          </a:p>
          <a:p>
            <a:pPr lvl="1"/>
            <a:r>
              <a:rPr lang="en-IN" sz="2400" dirty="0" smtClean="0"/>
              <a:t>previous value of n is saved in the activation record of 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3549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/>
              <a:t>Activation tree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811713"/>
            <a:ext cx="10315025" cy="5985164"/>
          </a:xfrm>
        </p:spPr>
        <p:txBody>
          <a:bodyPr>
            <a:normAutofit/>
          </a:bodyPr>
          <a:lstStyle/>
          <a:p>
            <a:r>
              <a:rPr lang="en-US" sz="2800" dirty="0"/>
              <a:t>Control flows sequentially</a:t>
            </a:r>
          </a:p>
          <a:p>
            <a:pPr lvl="1"/>
            <a:r>
              <a:rPr lang="en-US" sz="2800" dirty="0"/>
              <a:t>Execution of a procedure starts at the beginning of body</a:t>
            </a:r>
          </a:p>
          <a:p>
            <a:pPr lvl="1"/>
            <a:r>
              <a:rPr lang="en-US" sz="2800" dirty="0"/>
              <a:t>It returns control to place where procedure was called from</a:t>
            </a:r>
          </a:p>
          <a:p>
            <a:pPr lvl="1"/>
            <a:r>
              <a:rPr lang="en-US" sz="2800" dirty="0"/>
              <a:t>A tree can be used, called an activation tree, to depict the way control enters and leaves activations</a:t>
            </a:r>
          </a:p>
          <a:p>
            <a:pPr lvl="1"/>
            <a:r>
              <a:rPr lang="en-US" sz="2800" dirty="0"/>
              <a:t>The root represents the activation of main program</a:t>
            </a:r>
          </a:p>
          <a:p>
            <a:pPr lvl="1"/>
            <a:r>
              <a:rPr lang="en-US" sz="2800" dirty="0"/>
              <a:t>Each node represents an activation of procedure </a:t>
            </a:r>
          </a:p>
          <a:p>
            <a:pPr lvl="1"/>
            <a:r>
              <a:rPr lang="en-US" sz="2800" dirty="0"/>
              <a:t>The node </a:t>
            </a:r>
            <a:r>
              <a:rPr lang="en-US" sz="2800" b="1" dirty="0"/>
              <a:t>a </a:t>
            </a:r>
            <a:r>
              <a:rPr lang="en-US" sz="2800" dirty="0"/>
              <a:t>is parent of </a:t>
            </a:r>
            <a:r>
              <a:rPr lang="en-US" sz="2800" b="1" dirty="0"/>
              <a:t>b </a:t>
            </a:r>
            <a:r>
              <a:rPr lang="en-US" sz="2800" dirty="0"/>
              <a:t>if control flows from </a:t>
            </a:r>
            <a:r>
              <a:rPr lang="en-US" sz="2800" b="1" dirty="0"/>
              <a:t>a </a:t>
            </a:r>
            <a:r>
              <a:rPr lang="en-US" sz="2800" dirty="0"/>
              <a:t>to </a:t>
            </a:r>
            <a:r>
              <a:rPr lang="en-US" sz="2800" b="1" dirty="0"/>
              <a:t>b </a:t>
            </a:r>
            <a:endParaRPr lang="en-US" sz="2800" dirty="0"/>
          </a:p>
          <a:p>
            <a:pPr lvl="1"/>
            <a:r>
              <a:rPr lang="en-US" sz="2800" dirty="0"/>
              <a:t>The node </a:t>
            </a:r>
            <a:r>
              <a:rPr lang="en-US" sz="2800" b="1" dirty="0"/>
              <a:t>a </a:t>
            </a:r>
            <a:r>
              <a:rPr lang="en-US" sz="2800" dirty="0"/>
              <a:t>is to the left of node </a:t>
            </a:r>
            <a:r>
              <a:rPr lang="en-US" sz="2800" b="1" dirty="0"/>
              <a:t>b </a:t>
            </a:r>
            <a:r>
              <a:rPr lang="en-US" sz="2800" dirty="0"/>
              <a:t>if lifetime of </a:t>
            </a:r>
            <a:r>
              <a:rPr lang="en-US" sz="2800" b="1" dirty="0"/>
              <a:t>a </a:t>
            </a:r>
            <a:r>
              <a:rPr lang="en-US" sz="2800" dirty="0"/>
              <a:t>occurs before </a:t>
            </a:r>
            <a:r>
              <a:rPr lang="en-US" sz="2800" b="1" dirty="0"/>
              <a:t>b </a:t>
            </a:r>
            <a:endParaRPr lang="en-US" sz="28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9435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26" name="AutoShape 2" descr="http://nptel.ac.in/courses/106104072/chapter_6/images/sanjeev29.gif"/>
          <p:cNvSpPr>
            <a:spLocks noChangeAspect="1" noChangeArrowheads="1"/>
          </p:cNvSpPr>
          <p:nvPr/>
        </p:nvSpPr>
        <p:spPr bwMode="auto">
          <a:xfrm>
            <a:off x="1679575" y="-1081088"/>
            <a:ext cx="3143250" cy="22574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 descr="C:\Users\HARISH\Desktop\sanjeev29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161" y="361847"/>
            <a:ext cx="8689245" cy="6425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7E123B-AEA9-442B-868D-B2449085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5459"/>
          </a:xfrm>
        </p:spPr>
        <p:txBody>
          <a:bodyPr/>
          <a:lstStyle/>
          <a:p>
            <a:r>
              <a:rPr lang="en-US" dirty="0"/>
              <a:t>Quick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521DF0-5566-4965-884C-BE5FE07F6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2672"/>
            <a:ext cx="12192000" cy="62553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main() {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      Int n;</a:t>
            </a:r>
          </a:p>
          <a:p>
            <a:pPr marL="0" indent="0">
              <a:buNone/>
            </a:pPr>
            <a:r>
              <a:rPr lang="en-US" sz="2400" b="1" dirty="0"/>
              <a:t>      </a:t>
            </a:r>
            <a:r>
              <a:rPr lang="en-US" sz="2400" b="1" dirty="0" err="1"/>
              <a:t>readarray</a:t>
            </a:r>
            <a:r>
              <a:rPr lang="en-US" sz="2400" b="1" dirty="0"/>
              <a:t>();</a:t>
            </a:r>
          </a:p>
          <a:p>
            <a:pPr marL="0" indent="0">
              <a:buNone/>
            </a:pPr>
            <a:r>
              <a:rPr lang="en-US" sz="2400" b="1" dirty="0"/>
              <a:t>      quicksort(1,n);</a:t>
            </a:r>
          </a:p>
          <a:p>
            <a:pPr marL="0" indent="0">
              <a:buNone/>
            </a:pPr>
            <a:r>
              <a:rPr lang="en-US" sz="2400" b="1" dirty="0"/>
              <a:t>}</a:t>
            </a:r>
          </a:p>
          <a:p>
            <a:pPr marL="0" indent="0">
              <a:buNone/>
            </a:pPr>
            <a:r>
              <a:rPr lang="en-US" sz="2400" b="1" dirty="0" smtClean="0"/>
              <a:t>quicksort(</a:t>
            </a:r>
            <a:r>
              <a:rPr lang="en-US" sz="2400" b="1" dirty="0" err="1" smtClean="0"/>
              <a:t>int</a:t>
            </a:r>
            <a:r>
              <a:rPr lang="en-US" sz="2400" b="1" dirty="0" smtClean="0"/>
              <a:t> </a:t>
            </a:r>
            <a:r>
              <a:rPr lang="en-US" sz="2400" b="1" dirty="0"/>
              <a:t>m, int n) {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     Int </a:t>
            </a:r>
            <a:r>
              <a:rPr lang="en-US" sz="2400" b="1" dirty="0" err="1"/>
              <a:t>i</a:t>
            </a:r>
            <a:r>
              <a:rPr lang="en-US" sz="2400" b="1" dirty="0"/>
              <a:t>= partition(</a:t>
            </a:r>
            <a:r>
              <a:rPr lang="en-US" sz="2400" b="1" dirty="0" err="1"/>
              <a:t>m,n</a:t>
            </a:r>
            <a:r>
              <a:rPr lang="en-US" sz="2400" b="1" dirty="0"/>
              <a:t>);</a:t>
            </a:r>
          </a:p>
          <a:p>
            <a:pPr marL="0" indent="0">
              <a:buNone/>
            </a:pPr>
            <a:r>
              <a:rPr lang="en-US" sz="2400" b="1" dirty="0"/>
              <a:t>     quicksort(m,i-1);</a:t>
            </a:r>
          </a:p>
          <a:p>
            <a:pPr marL="0" indent="0">
              <a:buNone/>
            </a:pPr>
            <a:r>
              <a:rPr lang="en-US" sz="2400" b="1" dirty="0"/>
              <a:t>     quicksort(i+1,n);</a:t>
            </a:r>
          </a:p>
          <a:p>
            <a:pPr marL="0" indent="0">
              <a:buNone/>
            </a:pPr>
            <a:r>
              <a:rPr lang="en-US" sz="2400" b="1" dirty="0"/>
              <a:t>}</a:t>
            </a:r>
          </a:p>
        </p:txBody>
      </p:sp>
      <p:pic>
        <p:nvPicPr>
          <p:cNvPr id="2051" name="Picture 3" descr="1">
            <a:extLst>
              <a:ext uri="{FF2B5EF4-FFF2-40B4-BE49-F238E27FC236}">
                <a16:creationId xmlns="" xmlns:a16="http://schemas.microsoft.com/office/drawing/2014/main" id="{D199B4EB-1B16-470D-B735-60B8E7452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24075"/>
            <a:ext cx="45720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3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28103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" y="625899"/>
            <a:ext cx="10432473" cy="5927301"/>
          </a:xfrm>
        </p:spPr>
        <p:txBody>
          <a:bodyPr>
            <a:normAutofit/>
          </a:bodyPr>
          <a:lstStyle/>
          <a:p>
            <a:r>
              <a:rPr lang="en-US" sz="2000" b="1" dirty="0"/>
              <a:t>The flow of control of the call </a:t>
            </a:r>
            <a:r>
              <a:rPr lang="en-US" sz="2000" b="1" dirty="0" err="1"/>
              <a:t>quicksort</a:t>
            </a:r>
            <a:r>
              <a:rPr lang="en-US" sz="2000" b="1" dirty="0"/>
              <a:t>(1,9) would be like </a:t>
            </a:r>
          </a:p>
          <a:p>
            <a:r>
              <a:rPr lang="en-US" sz="2000" b="1" dirty="0"/>
              <a:t>Execution begins ..</a:t>
            </a:r>
          </a:p>
          <a:p>
            <a:r>
              <a:rPr lang="en-US" sz="2000" b="1" dirty="0"/>
              <a:t>enter </a:t>
            </a:r>
            <a:r>
              <a:rPr lang="en-US" sz="2000" b="1" dirty="0" err="1"/>
              <a:t>readarray</a:t>
            </a:r>
            <a:endParaRPr lang="en-US" sz="2000" b="1" dirty="0"/>
          </a:p>
          <a:p>
            <a:r>
              <a:rPr lang="en-US" sz="2000" b="1" dirty="0"/>
              <a:t>exit </a:t>
            </a:r>
            <a:r>
              <a:rPr lang="en-US" sz="2000" b="1" dirty="0" err="1"/>
              <a:t>readarray</a:t>
            </a:r>
            <a:endParaRPr lang="en-US" sz="2000" b="1" dirty="0"/>
          </a:p>
          <a:p>
            <a:r>
              <a:rPr lang="en-US" sz="2000" b="1" dirty="0"/>
              <a:t>enter </a:t>
            </a:r>
            <a:r>
              <a:rPr lang="en-US" sz="2000" b="1" dirty="0" err="1"/>
              <a:t>quicksort</a:t>
            </a:r>
            <a:r>
              <a:rPr lang="en-US" sz="2000" b="1" dirty="0"/>
              <a:t>(1,9) </a:t>
            </a:r>
          </a:p>
          <a:p>
            <a:r>
              <a:rPr lang="en-US" sz="2000" b="1" dirty="0"/>
              <a:t>enter partition(1,9)</a:t>
            </a:r>
          </a:p>
          <a:p>
            <a:r>
              <a:rPr lang="en-US" sz="2000" b="1" dirty="0"/>
              <a:t>exit partition(1,9)</a:t>
            </a:r>
          </a:p>
          <a:p>
            <a:r>
              <a:rPr lang="en-US" sz="2000" b="1" dirty="0"/>
              <a:t>enter </a:t>
            </a:r>
            <a:r>
              <a:rPr lang="en-US" sz="2000" b="1" dirty="0" err="1"/>
              <a:t>quicksort</a:t>
            </a:r>
            <a:r>
              <a:rPr lang="en-US" sz="2000" b="1" dirty="0"/>
              <a:t>(1,3) </a:t>
            </a:r>
          </a:p>
          <a:p>
            <a:r>
              <a:rPr lang="en-US" sz="2000" b="1" dirty="0"/>
              <a:t>exit </a:t>
            </a:r>
            <a:r>
              <a:rPr lang="en-US" sz="2000" b="1" dirty="0" err="1"/>
              <a:t>quicksort</a:t>
            </a:r>
            <a:r>
              <a:rPr lang="en-US" sz="2000" b="1" dirty="0"/>
              <a:t>(1,3)</a:t>
            </a:r>
          </a:p>
          <a:p>
            <a:r>
              <a:rPr lang="en-US" sz="2000" b="1" dirty="0"/>
              <a:t>enter </a:t>
            </a:r>
            <a:r>
              <a:rPr lang="en-US" sz="2000" b="1" dirty="0" err="1"/>
              <a:t>quicksort</a:t>
            </a:r>
            <a:r>
              <a:rPr lang="en-US" sz="2000" b="1" dirty="0"/>
              <a:t>(5,9) </a:t>
            </a:r>
          </a:p>
          <a:p>
            <a:r>
              <a:rPr lang="en-US" sz="2000" b="1" dirty="0"/>
              <a:t>exit </a:t>
            </a:r>
            <a:r>
              <a:rPr lang="en-US" sz="2000" b="1" dirty="0" err="1"/>
              <a:t>quicksort</a:t>
            </a:r>
            <a:r>
              <a:rPr lang="en-US" sz="2000" b="1" dirty="0"/>
              <a:t>(5,9) </a:t>
            </a:r>
          </a:p>
          <a:p>
            <a:r>
              <a:rPr lang="en-US" sz="2000" b="1" dirty="0"/>
              <a:t>exit </a:t>
            </a:r>
            <a:r>
              <a:rPr lang="en-US" sz="2000" b="1" dirty="0" err="1"/>
              <a:t>quicksort</a:t>
            </a:r>
            <a:r>
              <a:rPr lang="en-US" sz="2000" b="1" dirty="0"/>
              <a:t>(1,9) </a:t>
            </a:r>
          </a:p>
          <a:p>
            <a:pPr algn="l"/>
            <a:r>
              <a:rPr lang="en-US" sz="2000" b="1" dirty="0"/>
              <a:t>Execution terminates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71682" name="Picture 2" descr="C:\Users\HARISH\Desktop\sanjeev30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8920" y="1325959"/>
            <a:ext cx="6578464" cy="5094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6F14D0-3F8F-41BD-8959-85CE796B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075765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 stack for the above quicksort example:</a:t>
            </a:r>
          </a:p>
        </p:txBody>
      </p:sp>
      <p:pic>
        <p:nvPicPr>
          <p:cNvPr id="2050" name="Picture 2" descr="3">
            <a:extLst>
              <a:ext uri="{FF2B5EF4-FFF2-40B4-BE49-F238E27FC236}">
                <a16:creationId xmlns="" xmlns:a16="http://schemas.microsoft.com/office/drawing/2014/main" id="{89A40F3C-831E-461E-8027-3234BB3485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62" y="948629"/>
            <a:ext cx="9358338" cy="590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59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4">
            <a:extLst>
              <a:ext uri="{FF2B5EF4-FFF2-40B4-BE49-F238E27FC236}">
                <a16:creationId xmlns="" xmlns:a16="http://schemas.microsoft.com/office/drawing/2014/main" id="{F6055477-CF88-4FB1-8A10-A16DE3FC7E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0" y="112466"/>
            <a:ext cx="9673324" cy="666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5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5255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Display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677" y="523214"/>
            <a:ext cx="12033895" cy="633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26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IN" dirty="0"/>
              <a:t>Parameter Passing Methods Call-by-value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23953" y="797044"/>
            <a:ext cx="4185623" cy="5838468"/>
          </a:xfrm>
        </p:spPr>
        <p:txBody>
          <a:bodyPr>
            <a:noAutofit/>
          </a:bodyPr>
          <a:lstStyle/>
          <a:p>
            <a:r>
              <a:rPr lang="en-IN" sz="2400" dirty="0"/>
              <a:t>In call by value the calling procedure pass the </a:t>
            </a:r>
            <a:r>
              <a:rPr lang="en-IN" sz="2400" dirty="0" err="1"/>
              <a:t>r-value</a:t>
            </a:r>
            <a:r>
              <a:rPr lang="en-IN" sz="2400" dirty="0"/>
              <a:t> of the actual parameters and the compiler puts that into called procedure’s activation record. </a:t>
            </a:r>
          </a:p>
          <a:p>
            <a:r>
              <a:rPr lang="en-IN" sz="2400" dirty="0"/>
              <a:t>Formal parameters hold the values passed by the calling procedure, thus any changes made in the formal parameters does not affect the actual parameters</a:t>
            </a:r>
            <a:r>
              <a:rPr lang="en-IN" sz="3200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64" y="787264"/>
            <a:ext cx="7149271" cy="607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5459"/>
          </a:xfrm>
        </p:spPr>
        <p:txBody>
          <a:bodyPr/>
          <a:lstStyle/>
          <a:p>
            <a:r>
              <a:rPr lang="en-IN" dirty="0"/>
              <a:t>Display Stack of Activation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8" y="586781"/>
            <a:ext cx="10518044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6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03"/>
            <a:ext cx="9467683" cy="6329897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IN" b="1" dirty="0" smtClean="0"/>
              <a:t>Example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026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4123" y="0"/>
            <a:ext cx="227838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0206" y="285729"/>
            <a:ext cx="3000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9167" y="357167"/>
            <a:ext cx="311467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9842" y="3029156"/>
            <a:ext cx="2643174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46521" y="2928936"/>
            <a:ext cx="303847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22967" y="3214687"/>
            <a:ext cx="31908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784255" y="207167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070403" y="228599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570865" y="292893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141313" y="648866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356023" y="6488668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7427857" y="600076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0875" y="571481"/>
            <a:ext cx="4015447" cy="3286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67439" y="642919"/>
            <a:ext cx="2847975" cy="3449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6911" y="4286257"/>
            <a:ext cx="2847975" cy="229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881290" y="285749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(g)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024694" y="2786058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(h)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3452794" y="571501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IN" dirty="0"/>
              <a:t>Static Scope and Dynamic Scope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772595"/>
            <a:ext cx="8596668" cy="6024282"/>
          </a:xfrm>
        </p:spPr>
        <p:txBody>
          <a:bodyPr>
            <a:normAutofit/>
          </a:bodyPr>
          <a:lstStyle/>
          <a:p>
            <a:r>
              <a:rPr lang="en-IN" sz="2400" dirty="0"/>
              <a:t>Static Scope</a:t>
            </a:r>
          </a:p>
          <a:p>
            <a:pPr lvl="1"/>
            <a:r>
              <a:rPr lang="en-IN" sz="2400" dirty="0"/>
              <a:t>A global identifier refers to the identifier with that name that is declared in the closest enclosing scope of the program text</a:t>
            </a:r>
          </a:p>
          <a:p>
            <a:pPr lvl="1"/>
            <a:r>
              <a:rPr lang="en-IN" sz="2400" dirty="0"/>
              <a:t>Uses the static (unchanging) relationship between blocks in the program text</a:t>
            </a:r>
          </a:p>
          <a:p>
            <a:r>
              <a:rPr lang="en-IN" sz="2400" dirty="0"/>
              <a:t>Dynamic Scope</a:t>
            </a:r>
          </a:p>
          <a:p>
            <a:pPr lvl="1"/>
            <a:r>
              <a:rPr lang="en-IN" sz="2400" dirty="0"/>
              <a:t>A global identifier refers to the identifier associated with the most recent activation record</a:t>
            </a:r>
          </a:p>
          <a:p>
            <a:pPr lvl="1"/>
            <a:r>
              <a:rPr lang="en-IN" sz="2400" dirty="0"/>
              <a:t>Uses the actual sequence of calls that are executed in the dynamic (changing) execution of the program</a:t>
            </a:r>
          </a:p>
          <a:p>
            <a:r>
              <a:rPr lang="en-IN" sz="2400" dirty="0">
                <a:solidFill>
                  <a:srgbClr val="FF0000"/>
                </a:solidFill>
              </a:rPr>
              <a:t>Both are identical as far as local variables are concerned</a:t>
            </a:r>
          </a:p>
        </p:txBody>
      </p:sp>
    </p:spTree>
    <p:extLst>
      <p:ext uri="{BB962C8B-B14F-4D97-AF65-F5344CB8AC3E}">
        <p14:creationId xmlns:p14="http://schemas.microsoft.com/office/powerpoint/2010/main" val="12854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69908"/>
          </a:xfrm>
        </p:spPr>
        <p:txBody>
          <a:bodyPr/>
          <a:lstStyle/>
          <a:p>
            <a:r>
              <a:rPr lang="en-IN" dirty="0"/>
              <a:t>Static Scope and Dynamic Scope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6" y="733476"/>
            <a:ext cx="10332231" cy="59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1541" y="-2718630"/>
            <a:ext cx="6865088" cy="1228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67221"/>
          </a:xfrm>
        </p:spPr>
        <p:txBody>
          <a:bodyPr>
            <a:normAutofit fontScale="90000"/>
          </a:bodyPr>
          <a:lstStyle/>
          <a:p>
            <a:r>
              <a:rPr lang="en-IN" dirty="0"/>
              <a:t>Static Scope and Dynamic Scope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18" y="621010"/>
            <a:ext cx="10344150" cy="61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2" y="-2667000"/>
            <a:ext cx="685799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275049" cy="1320800"/>
          </a:xfrm>
        </p:spPr>
        <p:txBody>
          <a:bodyPr>
            <a:noAutofit/>
          </a:bodyPr>
          <a:lstStyle/>
          <a:p>
            <a:r>
              <a:rPr lang="en-US" sz="3200" dirty="0"/>
              <a:t>Lexical scoping </a:t>
            </a:r>
            <a:r>
              <a:rPr lang="en-US" sz="3200" dirty="0" err="1"/>
              <a:t>vs</a:t>
            </a:r>
            <a:r>
              <a:rPr lang="en-US" sz="3200" dirty="0"/>
              <a:t> dynamic scoping –Example 1</a:t>
            </a:r>
            <a:endParaRPr lang="en-IN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952860" y="1285860"/>
            <a:ext cx="3929090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Program  a()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   x: integer;</a:t>
            </a:r>
          </a:p>
          <a:p>
            <a:r>
              <a:rPr lang="en-US" dirty="0"/>
              <a:t>       x=1;</a:t>
            </a:r>
          </a:p>
          <a:p>
            <a:r>
              <a:rPr lang="en-US" dirty="0"/>
              <a:t>      </a:t>
            </a:r>
          </a:p>
          <a:p>
            <a:r>
              <a:rPr lang="en-US" dirty="0"/>
              <a:t>       procedure b()</a:t>
            </a:r>
          </a:p>
          <a:p>
            <a:r>
              <a:rPr lang="en-US" dirty="0"/>
              <a:t>       {</a:t>
            </a:r>
          </a:p>
          <a:p>
            <a:r>
              <a:rPr lang="en-US" dirty="0"/>
              <a:t>               x=2;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procedure c()</a:t>
            </a:r>
          </a:p>
          <a:p>
            <a:r>
              <a:rPr lang="en-US" dirty="0"/>
              <a:t>       {</a:t>
            </a:r>
          </a:p>
          <a:p>
            <a:r>
              <a:rPr lang="en-US" dirty="0"/>
              <a:t>               x: integer;</a:t>
            </a:r>
          </a:p>
          <a:p>
            <a:r>
              <a:rPr lang="en-US" dirty="0"/>
              <a:t>               b();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         </a:t>
            </a:r>
          </a:p>
          <a:p>
            <a:r>
              <a:rPr lang="en-US" dirty="0"/>
              <a:t>          c();</a:t>
            </a:r>
          </a:p>
          <a:p>
            <a:r>
              <a:rPr lang="en-US" dirty="0"/>
              <a:t>          print x;</a:t>
            </a:r>
          </a:p>
          <a:p>
            <a:r>
              <a:rPr lang="en-US" dirty="0"/>
              <a:t>}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095472" y="1285861"/>
            <a:ext cx="15716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Lexical scoping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x1</a:t>
            </a:r>
          </a:p>
          <a:p>
            <a:r>
              <a:rPr lang="en-US" dirty="0">
                <a:solidFill>
                  <a:srgbClr val="FF0000"/>
                </a:solidFill>
              </a:rPr>
              <a:t>x1=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calls c()</a:t>
            </a:r>
          </a:p>
          <a:p>
            <a:r>
              <a:rPr lang="en-US" dirty="0">
                <a:solidFill>
                  <a:srgbClr val="FF0000"/>
                </a:solidFill>
              </a:rPr>
              <a:t>x2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calls b()</a:t>
            </a:r>
          </a:p>
          <a:p>
            <a:r>
              <a:rPr lang="en-US" dirty="0">
                <a:solidFill>
                  <a:srgbClr val="FF0000"/>
                </a:solidFill>
              </a:rPr>
              <a:t>x1=2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Prints  x1= 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10578" y="1428737"/>
            <a:ext cx="19288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Dynamic scoping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x1</a:t>
            </a:r>
          </a:p>
          <a:p>
            <a:r>
              <a:rPr lang="en-US" dirty="0">
                <a:solidFill>
                  <a:srgbClr val="FF0000"/>
                </a:solidFill>
              </a:rPr>
              <a:t>x1=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calls c()</a:t>
            </a:r>
          </a:p>
          <a:p>
            <a:r>
              <a:rPr lang="en-US" dirty="0">
                <a:solidFill>
                  <a:srgbClr val="FF0000"/>
                </a:solidFill>
              </a:rPr>
              <a:t>x2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calls b()</a:t>
            </a:r>
          </a:p>
          <a:p>
            <a:r>
              <a:rPr lang="en-US" dirty="0">
                <a:solidFill>
                  <a:srgbClr val="FF0000"/>
                </a:solidFill>
              </a:rPr>
              <a:t>x2=2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Prints  x1= 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IN" dirty="0"/>
              <a:t>Parameter Passing Methods Call-by-reference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07" y="1227350"/>
            <a:ext cx="4924068" cy="5535297"/>
          </a:xfrm>
        </p:spPr>
        <p:txBody>
          <a:bodyPr>
            <a:normAutofit/>
          </a:bodyPr>
          <a:lstStyle/>
          <a:p>
            <a:r>
              <a:rPr lang="en-IN" sz="2000" dirty="0"/>
              <a:t>The formal and actual parameters refers to same memory location.</a:t>
            </a:r>
          </a:p>
          <a:p>
            <a:r>
              <a:rPr lang="en-IN" sz="2000" dirty="0"/>
              <a:t>The l-value of actual parameters is copied to the activation record of the called function. Thus the called function has the address of the actual parameters.</a:t>
            </a:r>
          </a:p>
          <a:p>
            <a:r>
              <a:rPr lang="en-IN" sz="2000" dirty="0"/>
              <a:t> If the actual parameters does not have a l-value (</a:t>
            </a:r>
            <a:r>
              <a:rPr lang="en-IN" sz="2000" dirty="0" err="1"/>
              <a:t>eg</a:t>
            </a:r>
            <a:r>
              <a:rPr lang="en-IN" sz="2000" dirty="0"/>
              <a:t>- i+3) then it is evaluated in a new temporary location and the address of the location is passed. </a:t>
            </a:r>
          </a:p>
          <a:p>
            <a:r>
              <a:rPr lang="en-IN" sz="2000" dirty="0"/>
              <a:t>Any changes made in the formal parameter is reflected in the actual parameters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82" y="782374"/>
            <a:ext cx="6989521" cy="5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667002"/>
            <a:ext cx="6858001" cy="121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914" y="155368"/>
            <a:ext cx="3817035" cy="1143000"/>
          </a:xfrm>
        </p:spPr>
        <p:txBody>
          <a:bodyPr>
            <a:noAutofit/>
          </a:bodyPr>
          <a:lstStyle/>
          <a:p>
            <a:r>
              <a:rPr lang="en-US" sz="3200" dirty="0"/>
              <a:t>Lexical scoping </a:t>
            </a:r>
            <a:r>
              <a:rPr lang="en-US" sz="3200" dirty="0" err="1"/>
              <a:t>vs</a:t>
            </a:r>
            <a:r>
              <a:rPr lang="en-US" sz="3200" dirty="0"/>
              <a:t> dynamic scoping – Home work</a:t>
            </a:r>
            <a:endParaRPr lang="en-IN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283D9B4-4B00-4C5B-BB7E-85EBCACB1FC3}"/>
              </a:ext>
            </a:extLst>
          </p:cNvPr>
          <p:cNvSpPr/>
          <p:nvPr/>
        </p:nvSpPr>
        <p:spPr>
          <a:xfrm>
            <a:off x="2362200" y="1752601"/>
            <a:ext cx="2667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int n = 1; // global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print_plus_n(int x) {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cout &lt;&lt; x + n;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}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increment_n() {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n = n + 2;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print_plus_n(n);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}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test() {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int n;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n = 200;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print_plus_n(7);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n = 50;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increment_n();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cout &lt;&lt; n;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44386D8-ED32-4D4C-A801-CF3A614F1E7F}"/>
              </a:ext>
            </a:extLst>
          </p:cNvPr>
          <p:cNvSpPr/>
          <p:nvPr/>
        </p:nvSpPr>
        <p:spPr>
          <a:xfrm>
            <a:off x="6393766" y="397054"/>
            <a:ext cx="3810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VAR count: INTEGER;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PROCEDURE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procX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VAR count: INTEGER;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SET count TO 100;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CALL report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END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PROCEDURE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procY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SET count TO 200;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CALL report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END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PROCEDURE report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PRINT “count =” + count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END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MAIN PROGRAM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SET count TO 300;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CALL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procX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CALL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procY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758BB7-09D1-41E1-AC7F-A1E90DBB6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E79DF05-1D32-446F-8D3A-BFC4F461E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47337"/>
            <a:ext cx="2463431" cy="3880773"/>
          </a:xfrm>
        </p:spPr>
        <p:txBody>
          <a:bodyPr/>
          <a:lstStyle/>
          <a:p>
            <a:r>
              <a:rPr lang="en-US" dirty="0"/>
              <a:t>Static </a:t>
            </a:r>
          </a:p>
          <a:p>
            <a:r>
              <a:rPr lang="en-US" dirty="0"/>
              <a:t>8 ,6 and 50</a:t>
            </a:r>
          </a:p>
          <a:p>
            <a:r>
              <a:rPr lang="en-US" dirty="0"/>
              <a:t>Dynamic </a:t>
            </a:r>
          </a:p>
          <a:p>
            <a:r>
              <a:rPr lang="en-US" dirty="0"/>
              <a:t>207, 104, 52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CB34464-A3AB-491D-A112-AE1D3F9C66DE}"/>
              </a:ext>
            </a:extLst>
          </p:cNvPr>
          <p:cNvSpPr txBox="1">
            <a:spLocks/>
          </p:cNvSpPr>
          <p:nvPr/>
        </p:nvSpPr>
        <p:spPr>
          <a:xfrm>
            <a:off x="3983752" y="2160589"/>
            <a:ext cx="246343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Static </a:t>
            </a:r>
          </a:p>
          <a:p>
            <a:r>
              <a:rPr lang="en-US" dirty="0"/>
              <a:t>300, </a:t>
            </a:r>
            <a:r>
              <a:rPr lang="en-US" dirty="0" smtClean="0"/>
              <a:t>200</a:t>
            </a:r>
            <a:endParaRPr lang="en-US" dirty="0"/>
          </a:p>
          <a:p>
            <a:r>
              <a:rPr lang="en-US" dirty="0"/>
              <a:t>Dynamic </a:t>
            </a:r>
          </a:p>
          <a:p>
            <a:r>
              <a:rPr lang="en-US" dirty="0"/>
              <a:t>100, 200</a:t>
            </a:r>
          </a:p>
        </p:txBody>
      </p:sp>
    </p:spTree>
    <p:extLst>
      <p:ext uri="{BB962C8B-B14F-4D97-AF65-F5344CB8AC3E}">
        <p14:creationId xmlns:p14="http://schemas.microsoft.com/office/powerpoint/2010/main" val="38979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3863" y="-2718753"/>
            <a:ext cx="6938682" cy="1236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5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8190" y="-2688192"/>
            <a:ext cx="6858001" cy="122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0800"/>
          </a:xfrm>
        </p:spPr>
        <p:txBody>
          <a:bodyPr>
            <a:normAutofit/>
          </a:bodyPr>
          <a:lstStyle/>
          <a:p>
            <a:r>
              <a:rPr lang="en-US" dirty="0"/>
              <a:t>Nested Lexical Scope - translating local names</a:t>
            </a:r>
            <a:endParaRPr lang="en-IN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188231"/>
            <a:ext cx="12192000" cy="566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4394" y="731631"/>
            <a:ext cx="942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i="1" dirty="0">
                <a:solidFill>
                  <a:srgbClr val="FF0000"/>
                </a:solidFill>
              </a:rPr>
              <a:t>In a given scope, each name refers to its lexically closest  declaration.</a:t>
            </a:r>
            <a:endParaRPr lang="en-IN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21010"/>
          </a:xfrm>
        </p:spPr>
        <p:txBody>
          <a:bodyPr>
            <a:normAutofit fontScale="90000"/>
          </a:bodyPr>
          <a:lstStyle/>
          <a:p>
            <a:r>
              <a:rPr lang="en-IN" dirty="0"/>
              <a:t>Original program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52553"/>
            <a:ext cx="12192000" cy="60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310315" y="6488668"/>
            <a:ext cx="234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(c) Execution History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24034" y="6488668"/>
            <a:ext cx="3043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(a) Example Pascal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IN" dirty="0"/>
              <a:t>Nested Lexical Scopes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84095"/>
            <a:ext cx="12192000" cy="616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095473" y="6488668"/>
            <a:ext cx="2099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/>
              <a:t>(a) Pascal Program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310446" y="6488668"/>
            <a:ext cx="2677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(d) Calling Relationships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dirty="0"/>
              <a:t>Nested Dynamic scope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6459" y="58678"/>
            <a:ext cx="4201280" cy="3730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980525"/>
              </p:ext>
            </p:extLst>
          </p:nvPr>
        </p:nvGraphicFramePr>
        <p:xfrm>
          <a:off x="5886459" y="3881237"/>
          <a:ext cx="371478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86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86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86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698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981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&lt;1,0&gt;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&lt;1,4&gt;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&lt;1,8&gt;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6981">
                <a:tc>
                  <a:txBody>
                    <a:bodyPr/>
                    <a:lstStyle/>
                    <a:p>
                      <a:r>
                        <a:rPr lang="en-US" dirty="0"/>
                        <a:t>Fie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&lt;1,0&gt;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&lt;2,0&gt;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&lt;1,8&gt;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6981">
                <a:tc>
                  <a:txBody>
                    <a:bodyPr/>
                    <a:lstStyle/>
                    <a:p>
                      <a:r>
                        <a:rPr lang="en-US" dirty="0"/>
                        <a:t>Foe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&lt;1,0&gt;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&lt;2,0&gt;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&lt;3,0&gt;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6981">
                <a:tc>
                  <a:txBody>
                    <a:bodyPr/>
                    <a:lstStyle/>
                    <a:p>
                      <a:r>
                        <a:rPr lang="en-US" dirty="0"/>
                        <a:t>Fee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&lt;2,0&gt;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&lt;2,0&gt;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&lt;3,0&gt;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6981">
                <a:tc>
                  <a:txBody>
                    <a:bodyPr/>
                    <a:lstStyle/>
                    <a:p>
                      <a:r>
                        <a:rPr lang="en-US" dirty="0" err="1"/>
                        <a:t>Fum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&lt;1,0&gt;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&lt;4,0&gt;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&lt;3,0&gt;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6981">
                <a:tc>
                  <a:txBody>
                    <a:bodyPr/>
                    <a:lstStyle/>
                    <a:p>
                      <a:r>
                        <a:rPr lang="en-US" dirty="0"/>
                        <a:t>Fee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&lt;2,0&gt;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&lt;4,0&gt;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&lt;3,0&gt;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2993"/>
            <a:ext cx="5730891" cy="633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637210" y="6458881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Dynamic coordinates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 4">
            <a:extLst>
              <a:ext uri="{FF2B5EF4-FFF2-40B4-BE49-F238E27FC236}">
                <a16:creationId xmlns="" xmlns:a16="http://schemas.microsoft.com/office/drawing/2014/main" id="{4C2DEAC1-9415-4830-BB98-18AB87E6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2"/>
            <a:ext cx="12187237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056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Call by Copy Restore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6324" y="634958"/>
            <a:ext cx="4740609" cy="6223041"/>
          </a:xfrm>
        </p:spPr>
        <p:txBody>
          <a:bodyPr>
            <a:normAutofit/>
          </a:bodyPr>
          <a:lstStyle/>
          <a:p>
            <a:r>
              <a:rPr lang="en-IN" sz="2800" dirty="0"/>
              <a:t>Compiler copies the value in formal parameters when the procedure is called and copy them back in actual parameters when control returns to the called function.</a:t>
            </a:r>
          </a:p>
          <a:p>
            <a:r>
              <a:rPr lang="en-IN" sz="2800" dirty="0"/>
              <a:t>The </a:t>
            </a:r>
            <a:r>
              <a:rPr lang="en-IN" sz="2800" dirty="0" err="1"/>
              <a:t>r-values</a:t>
            </a:r>
            <a:r>
              <a:rPr lang="en-IN" sz="2800" dirty="0"/>
              <a:t> are passed and on return </a:t>
            </a:r>
            <a:r>
              <a:rPr lang="en-IN" sz="2800" dirty="0" err="1"/>
              <a:t>r-value</a:t>
            </a:r>
            <a:r>
              <a:rPr lang="en-IN" sz="2800" dirty="0"/>
              <a:t> of formals are copied into l-value of actuals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69" y="68458"/>
            <a:ext cx="6942704" cy="67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D420BC-132D-40B5-922A-9FDEE1B8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7089"/>
          </a:xfrm>
        </p:spPr>
        <p:txBody>
          <a:bodyPr/>
          <a:lstStyle/>
          <a:p>
            <a:r>
              <a:rPr lang="en-US" dirty="0" smtClean="0"/>
              <a:t>Try it Yourself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25D398-FD9E-4ED4-BF6F-BECFD3C5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8" y="713917"/>
            <a:ext cx="12143102" cy="614408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</a:t>
            </a:r>
            <a:r>
              <a:rPr lang="en-US" dirty="0"/>
              <a:t>is the output of this program if the static scoping is used?</a:t>
            </a:r>
          </a:p>
          <a:p>
            <a:r>
              <a:rPr lang="en-US" dirty="0"/>
              <a:t>a. 5</a:t>
            </a:r>
          </a:p>
          <a:p>
            <a:r>
              <a:rPr lang="en-US" dirty="0"/>
              <a:t>b. 5</a:t>
            </a:r>
          </a:p>
          <a:p>
            <a:r>
              <a:rPr lang="en-US" dirty="0"/>
              <a:t>b. What is the output of this program if the dynamic scoping is used?</a:t>
            </a:r>
          </a:p>
          <a:p>
            <a:r>
              <a:rPr lang="en-US" dirty="0"/>
              <a:t>a. 2</a:t>
            </a:r>
          </a:p>
          <a:p>
            <a:r>
              <a:rPr lang="en-US" dirty="0"/>
              <a:t>b. 8</a:t>
            </a:r>
          </a:p>
        </p:txBody>
      </p:sp>
    </p:spTree>
    <p:extLst>
      <p:ext uri="{BB962C8B-B14F-4D97-AF65-F5344CB8AC3E}">
        <p14:creationId xmlns:p14="http://schemas.microsoft.com/office/powerpoint/2010/main" val="195014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916761" cy="6405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Procedure Linkage</a:t>
            </a:r>
            <a:endParaRPr lang="en-IN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537882"/>
            <a:ext cx="12192000" cy="632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629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0569"/>
          </a:xfrm>
        </p:spPr>
        <p:txBody>
          <a:bodyPr/>
          <a:lstStyle/>
          <a:p>
            <a:r>
              <a:rPr lang="en-US" dirty="0" smtClean="0"/>
              <a:t>Procedure Linkage</a:t>
            </a:r>
            <a:endParaRPr lang="en-IN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743256"/>
            <a:ext cx="12192000" cy="61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48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210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Procedure Linkage</a:t>
            </a:r>
            <a:endParaRPr lang="en-IN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577001"/>
            <a:ext cx="12191999" cy="6280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416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200372" cy="5818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Procedure Linkage</a:t>
            </a:r>
            <a:endParaRPr lang="en-IN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528103"/>
            <a:ext cx="12192000" cy="6329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69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916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Procedure Linkage</a:t>
            </a:r>
            <a:endParaRPr lang="en-IN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524954"/>
            <a:ext cx="12229489" cy="633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055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3818965" cy="5965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Procedure Linkage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46" y="669909"/>
            <a:ext cx="12029005" cy="4927602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 linkage divides responsibility between caller and </a:t>
            </a:r>
            <a:r>
              <a:rPr lang="en-IN" sz="2400" dirty="0" err="1" smtClean="0"/>
              <a:t>callee</a:t>
            </a:r>
            <a:endParaRPr lang="en-IN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90498"/>
            <a:ext cx="12192000" cy="519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428717" y="6211670"/>
            <a:ext cx="971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00FF"/>
                </a:solidFill>
              </a:rPr>
              <a:t>At compile time, we generate the code to do this </a:t>
            </a:r>
          </a:p>
          <a:p>
            <a:r>
              <a:rPr lang="en-IN" b="1" dirty="0" smtClean="0">
                <a:solidFill>
                  <a:srgbClr val="0000FF"/>
                </a:solidFill>
              </a:rPr>
              <a:t>At run time, that code manipulates the frame &amp; data areas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9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 </a:t>
            </a:r>
            <a:r>
              <a:rPr lang="en-IN" dirty="0">
                <a:sym typeface="Wingdings" panose="05000000000000000000" pitchFamily="2" charset="2"/>
              </a:rPr>
              <a:t>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560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1181</TotalTime>
  <Words>2159</Words>
  <Application>Microsoft Office PowerPoint</Application>
  <PresentationFormat>Custom</PresentationFormat>
  <Paragraphs>497</Paragraphs>
  <Slides>97</Slides>
  <Notes>3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99" baseType="lpstr">
      <vt:lpstr>Facet</vt:lpstr>
      <vt:lpstr>1_Facet</vt:lpstr>
      <vt:lpstr>Run-time Environments</vt:lpstr>
      <vt:lpstr>What is Run-time Support?</vt:lpstr>
      <vt:lpstr>Functionality of Runtime Environment</vt:lpstr>
      <vt:lpstr>Runtime Storage Organization </vt:lpstr>
      <vt:lpstr>Runtime Environment</vt:lpstr>
      <vt:lpstr>Parameter Passing Methods Call-by-value</vt:lpstr>
      <vt:lpstr>Parameter Passing Methods Call-by-value</vt:lpstr>
      <vt:lpstr>Parameter Passing Methods Call-by-reference </vt:lpstr>
      <vt:lpstr>Call by Copy Restore </vt:lpstr>
      <vt:lpstr>Call by Name </vt:lpstr>
      <vt:lpstr>Code and Data Area in Memory</vt:lpstr>
      <vt:lpstr>Static Versus Dynamic Storage Allocation</vt:lpstr>
      <vt:lpstr>Static Data Storage Allocation</vt:lpstr>
      <vt:lpstr>Dynamic Data Storage Allocation</vt:lpstr>
      <vt:lpstr>Activation Record Structure</vt:lpstr>
      <vt:lpstr>PowerPoint Presentation</vt:lpstr>
      <vt:lpstr>PowerPoint Presentation</vt:lpstr>
      <vt:lpstr>Variable Storage Offset Computation</vt:lpstr>
      <vt:lpstr>PowerPoint Presentation</vt:lpstr>
      <vt:lpstr>PowerPoint Presentation</vt:lpstr>
      <vt:lpstr>PowerPoint Presentation</vt:lpstr>
      <vt:lpstr>Recursion</vt:lpstr>
      <vt:lpstr>PowerPoint Presentation</vt:lpstr>
      <vt:lpstr>PowerPoint Presentation</vt:lpstr>
      <vt:lpstr>PowerPoint Presentation</vt:lpstr>
      <vt:lpstr>Allocation of Activation Records </vt:lpstr>
      <vt:lpstr>Allocation of Activation Records </vt:lpstr>
      <vt:lpstr>Allocation of Activation Records </vt:lpstr>
      <vt:lpstr>Allocation of Activation Records </vt:lpstr>
      <vt:lpstr>Allocation of Activation Records </vt:lpstr>
      <vt:lpstr>Allocation of Activation Records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the stack with all activation record instances, including static and dynamic chains, when execution reaches the indicated position in the skeleton program below. Assume Bigsub is a level 1 and the order of subprogram invocation is Bigsub calls A, A calls B, B calls A, A calls C, C calls D.</vt:lpstr>
      <vt:lpstr>Solution</vt:lpstr>
      <vt:lpstr>PowerPoint Presentation</vt:lpstr>
      <vt:lpstr>Activation Trees</vt:lpstr>
      <vt:lpstr>PowerPoint Presentation</vt:lpstr>
      <vt:lpstr>Activation Record Basic Structure</vt:lpstr>
      <vt:lpstr>Activation Records on the Stack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Storage for Blocks within a Single Procedure</vt:lpstr>
      <vt:lpstr>Variable-length Data</vt:lpstr>
      <vt:lpstr>Access to local and global variable</vt:lpstr>
      <vt:lpstr>Scoping Rules</vt:lpstr>
      <vt:lpstr>Access to non local variables</vt:lpstr>
      <vt:lpstr>Scope with nested procedures</vt:lpstr>
      <vt:lpstr>Access links for non-locals</vt:lpstr>
      <vt:lpstr>Activation Records on the Stack</vt:lpstr>
      <vt:lpstr>Activation Records on the Stack</vt:lpstr>
      <vt:lpstr>Dynamic Scoping</vt:lpstr>
      <vt:lpstr>Activation tree </vt:lpstr>
      <vt:lpstr>Example</vt:lpstr>
      <vt:lpstr>Quick Sort</vt:lpstr>
      <vt:lpstr>Sequence</vt:lpstr>
      <vt:lpstr>Control stack for the above quicksort example:</vt:lpstr>
      <vt:lpstr>PowerPoint Presentation</vt:lpstr>
      <vt:lpstr>Display</vt:lpstr>
      <vt:lpstr>Display Stack of Activation Records</vt:lpstr>
      <vt:lpstr>Example</vt:lpstr>
      <vt:lpstr>PowerPoint Presentation</vt:lpstr>
      <vt:lpstr>PowerPoint Presentation</vt:lpstr>
      <vt:lpstr>Static Scope and Dynamic Scope</vt:lpstr>
      <vt:lpstr>Static Scope and Dynamic Scope </vt:lpstr>
      <vt:lpstr>PowerPoint Presentation</vt:lpstr>
      <vt:lpstr>Static Scope and Dynamic Scope </vt:lpstr>
      <vt:lpstr>PowerPoint Presentation</vt:lpstr>
      <vt:lpstr>Lexical scoping vs dynamic scoping –Example 1</vt:lpstr>
      <vt:lpstr>PowerPoint Presentation</vt:lpstr>
      <vt:lpstr>Lexical scoping vs dynamic scoping – Home work</vt:lpstr>
      <vt:lpstr>Ans</vt:lpstr>
      <vt:lpstr>PowerPoint Presentation</vt:lpstr>
      <vt:lpstr>PowerPoint Presentation</vt:lpstr>
      <vt:lpstr>Nested Lexical Scope - translating local names</vt:lpstr>
      <vt:lpstr>Original program</vt:lpstr>
      <vt:lpstr>Nested Lexical Scopes</vt:lpstr>
      <vt:lpstr>Nested Dynamic scope</vt:lpstr>
      <vt:lpstr>PowerPoint Presentation</vt:lpstr>
      <vt:lpstr>Try it Yourself</vt:lpstr>
      <vt:lpstr>Procedure Linkage</vt:lpstr>
      <vt:lpstr>Procedure Linkage</vt:lpstr>
      <vt:lpstr>Procedure Linkage</vt:lpstr>
      <vt:lpstr>Procedure Linkage</vt:lpstr>
      <vt:lpstr>Procedure Linkage</vt:lpstr>
      <vt:lpstr>Procedure Linkage</vt:lpstr>
      <vt:lpstr>Thank You  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Run-time Environments</dc:title>
  <dc:creator>Prakash Periyasamy</dc:creator>
  <cp:lastModifiedBy>admin</cp:lastModifiedBy>
  <cp:revision>146</cp:revision>
  <dcterms:created xsi:type="dcterms:W3CDTF">2019-03-20T09:26:01Z</dcterms:created>
  <dcterms:modified xsi:type="dcterms:W3CDTF">2020-04-29T04:17:41Z</dcterms:modified>
</cp:coreProperties>
</file>